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embeddedFontLst>
    <p:embeddedFont>
      <p:font typeface="MiSans" charset="-122" pitchFamily="34"/>
      <p:regular r:id="rId3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31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10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12-2.png"/><Relationship Id="rId3" Type="http://schemas.openxmlformats.org/officeDocument/2006/relationships/image" Target="../media/image-12-2.png"/><Relationship Id="rId4" Type="http://schemas.openxmlformats.org/officeDocument/2006/relationships/image" Target="../media/image-12-4.png"/><Relationship Id="rId5" Type="http://schemas.openxmlformats.org/officeDocument/2006/relationships/image" Target="../media/image-4-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3.png"/><Relationship Id="rId5" Type="http://schemas.openxmlformats.org/officeDocument/2006/relationships/image" Target="../media/image-4-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3.png"/><Relationship Id="rId5" Type="http://schemas.openxmlformats.org/officeDocument/2006/relationships/image" Target="../media/image-4-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17-2.png"/><Relationship Id="rId3" Type="http://schemas.openxmlformats.org/officeDocument/2006/relationships/image" Target="../media/image-17-2.png"/><Relationship Id="rId4" Type="http://schemas.openxmlformats.org/officeDocument/2006/relationships/image" Target="../media/image-17-4.png"/><Relationship Id="rId5" Type="http://schemas.openxmlformats.org/officeDocument/2006/relationships/image" Target="../media/image-17-5.png"/><Relationship Id="rId6" Type="http://schemas.openxmlformats.org/officeDocument/2006/relationships/image" Target="../media/image-4-3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image" Target="../media/image-18-3.png"/><Relationship Id="rId5" Type="http://schemas.openxmlformats.org/officeDocument/2006/relationships/image" Target="../media/image-4-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png"/><Relationship Id="rId4" Type="http://schemas.openxmlformats.org/officeDocument/2006/relationships/image" Target="../media/image-19-3.png"/><Relationship Id="rId5" Type="http://schemas.openxmlformats.org/officeDocument/2006/relationships/image" Target="../media/image-4-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2.png"/><Relationship Id="rId4" Type="http://schemas.openxmlformats.org/officeDocument/2006/relationships/image" Target="../media/image-2-2.png"/><Relationship Id="rId5" Type="http://schemas.openxmlformats.org/officeDocument/2006/relationships/image" Target="../media/image-2-2.png"/><Relationship Id="rId6" Type="http://schemas.openxmlformats.org/officeDocument/2006/relationships/image" Target="../media/image-2-2.png"/><Relationship Id="rId7" Type="http://schemas.openxmlformats.org/officeDocument/2006/relationships/image" Target="../media/image-2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image" Target="../media/image-18-3.png"/><Relationship Id="rId5" Type="http://schemas.openxmlformats.org/officeDocument/2006/relationships/image" Target="../media/image-4-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21-2.png"/><Relationship Id="rId3" Type="http://schemas.openxmlformats.org/officeDocument/2006/relationships/image" Target="../media/image-21-3.svg"/><Relationship Id="rId4" Type="http://schemas.openxmlformats.org/officeDocument/2006/relationships/image" Target="../media/image-3-2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22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23-2.png"/><Relationship Id="rId3" Type="http://schemas.openxmlformats.org/officeDocument/2006/relationships/image" Target="../media/image-23-3.png"/><Relationship Id="rId4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5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2.png"/><Relationship Id="rId5" Type="http://schemas.openxmlformats.org/officeDocument/2006/relationships/image" Target="../media/image-4-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3.png"/><Relationship Id="rId5" Type="http://schemas.openxmlformats.org/officeDocument/2006/relationships/image" Target="../media/image-8-3.png"/><Relationship Id="rId6" Type="http://schemas.openxmlformats.org/officeDocument/2006/relationships/image" Target="../media/image-4-3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4-1.png"/><Relationship Id="rId3" Type="http://schemas.openxmlformats.org/officeDocument/2006/relationships/image" Target="../media/image-9-3.png"/><Relationship Id="rId4" Type="http://schemas.openxmlformats.org/officeDocument/2006/relationships/image" Target="../media/image-9-3.png"/><Relationship Id="rId5" Type="http://schemas.openxmlformats.org/officeDocument/2006/relationships/image" Target="../media/image-9-3.png"/><Relationship Id="rId6" Type="http://schemas.openxmlformats.org/officeDocument/2006/relationships/image" Target="../media/image-4-3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808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0-d0tj14475iks2gau4vh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1999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6-01-00:38:30-d0tj11k75iks2gau4ve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65" y="4499273"/>
            <a:ext cx="1714500" cy="457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76835" y="2498990"/>
            <a:ext cx="8567166" cy="227437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环境智能体：环境数据分析新引擎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6-01-00:38:30-d0tj11k75iks2gau4ve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608" y="4499273"/>
            <a:ext cx="1714500" cy="4572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14734" y="4560846"/>
            <a:ext cx="1633331" cy="5163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汇报人：李坤笑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2476575" y="4560846"/>
            <a:ext cx="1644080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时间：2025.08</a:t>
            </a:r>
            <a:endParaRPr lang="en-US" sz="1600" dirty="0"/>
          </a:p>
        </p:txBody>
      </p:sp>
      <p:sp>
        <p:nvSpPr>
          <p:cNvPr id="8" name="Shape 3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4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Shape 5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1" name="Shape 6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2" name="Shape 7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3" name="Shape 8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9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6" name="Text 11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2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3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20" name="Text 15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6-d0tj15k75iks2gau4vi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8" y="-1"/>
            <a:ext cx="12195178" cy="686641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6-01-00:40:21-d0tj1tc75iks2gau50b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38" y="1642727"/>
            <a:ext cx="11193747" cy="3279109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789604" y="2437560"/>
            <a:ext cx="3865625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dirty="0">
                <a:gradFill rotWithShape="0" flip="none">
                  <a:gsLst>
                    <a:gs pos="10000">
                      <a:srgbClr val="30B0FE">
                        <a:alpha val="76000"/>
                      </a:srgbClr>
                    </a:gs>
                    <a:gs pos="56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污染源数据分析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6326899" y="2437560"/>
            <a:ext cx="3865625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dirty="0">
                <a:gradFill rotWithShape="0" flip="none">
                  <a:gsLst>
                    <a:gs pos="10000">
                      <a:srgbClr val="30B0FE">
                        <a:alpha val="76000"/>
                      </a:srgbClr>
                    </a:gs>
                    <a:gs pos="56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碳排放核算追踪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6237405" y="2735448"/>
            <a:ext cx="5155235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智能体精准核算企业、区域碳排放，追踪排放变化，为碳减排目标设定与考核提供数据支持，助力实现碳达峰、碳中和目标，推动绿色低碳发展。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708274" y="2735448"/>
            <a:ext cx="5155235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智能体可精准定位污染源，分析其排放特征与变化趋势，为污染治理提供科学依据，助力环保部门精准打击违法排污行为，提升污染源监管效率。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789604" y="4760136"/>
            <a:ext cx="3865625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dirty="0">
                <a:gradFill rotWithShape="0" flip="none">
                  <a:gsLst>
                    <a:gs pos="10000">
                      <a:srgbClr val="30B0FE">
                        <a:alpha val="76000"/>
                      </a:srgbClr>
                    </a:gs>
                    <a:gs pos="56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环境质量评估预测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6326899" y="4760136"/>
            <a:ext cx="3865625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dirty="0">
                <a:gradFill rotWithShape="0" flip="none">
                  <a:gsLst>
                    <a:gs pos="10000">
                      <a:srgbClr val="30B0FE">
                        <a:alpha val="76000"/>
                      </a:srgbClr>
                    </a:gs>
                    <a:gs pos="56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生态保护决策支持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6237405" y="5058024"/>
            <a:ext cx="5155235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结合生态监测数据与环境模型，智能体为生态保护项目提供决策建议，如生态修复方案制定、生物多样性保护措施优化等，助力生态保护科学决策与有效实施。</a:t>
            </a:r>
            <a:endParaRPr lang="en-US" sz="1600" dirty="0"/>
          </a:p>
        </p:txBody>
      </p:sp>
      <p:sp>
        <p:nvSpPr>
          <p:cNvPr id="19" name="Text 15"/>
          <p:cNvSpPr/>
          <p:nvPr/>
        </p:nvSpPr>
        <p:spPr>
          <a:xfrm>
            <a:off x="708274" y="5058024"/>
            <a:ext cx="5155235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基于历史监测数据，智能体构建预测模型，提前预测环境质量变化趋势，为环保决策提供前瞻性支持，助力提前采取措施应对可能出现的环境问题，保障环境质量稳定。</a:t>
            </a: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环保应用场景</a:t>
            </a:r>
            <a:endParaRPr lang="en-US" sz="1600" dirty="0"/>
          </a:p>
        </p:txBody>
      </p:sp>
      <p:pic>
        <p:nvPicPr>
          <p:cNvPr id="21" name="Image 2" descr="https://kimi-img.moonshot.cn/pub/slides/slides_tmpl/image/25-06-01-00:38:48-d0tj16475iks2gau4vi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0-d0tj14475iks2gau4vh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9359" y="3709831"/>
            <a:ext cx="3832016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现有功能详解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7" name="Image 1" descr="https://kimi-img.moonshot.cn/pub/slides/slides_tmpl/image/25-06-01-00:38:40-d0tj14475iks2gau4vg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13800" dirty="0">
                <a:gradFill rotWithShape="0" flip="none">
                  <a:gsLst>
                    <a:gs pos="28000">
                      <a:srgbClr val="FFFFFF">
                        <a:alpha val="61000"/>
                      </a:srgbClr>
                    </a:gs>
                    <a:gs pos="78000">
                      <a:srgbClr val="FFFFFF"/>
                    </a:gs>
                  </a:gsLst>
                  <a:path path="circle">
                    <a:fillToRect r="100000" b="100000"/>
                  </a:path>
                  <a:tileRect t="-100000" l="-100000"/>
                </a:gradFill>
                <a:latin typeface="PingFang SC Medium" pitchFamily="34" charset="0"/>
                <a:ea typeface="PingFang SC Medium" pitchFamily="34" charset="-122"/>
                <a:cs typeface="PingFang SC Medium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6-d0tj15k75iks2gau4vi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41" y="0"/>
            <a:ext cx="12192000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9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888359" y="2434766"/>
            <a:ext cx="5777902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基于Fine-tuned LLM的语义解析，精准理解环保领域复杂语义，将用户自然语言查询转化为准确的SQL语句；同时，对环保领域术语进行增强处理，确保术语理解准确无误；并配备SQL语法校验与优化机制，提升查询效率与准确性。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Text 7"/>
          <p:cNvSpPr/>
          <p:nvPr/>
        </p:nvSpPr>
        <p:spPr>
          <a:xfrm>
            <a:off x="968801" y="2177261"/>
            <a:ext cx="3989683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gradFill rotWithShape="0" flip="none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技术实现</a:t>
            </a:r>
            <a:endParaRPr lang="en-US" sz="1600" dirty="0"/>
          </a:p>
        </p:txBody>
      </p:sp>
      <p:pic>
        <p:nvPicPr>
          <p:cNvPr id="11" name="Image 1" descr="https://kimi-img.moonshot.cn/pub/slides/slides_tmpl/image/25-06-01-00:39:48-d0tj1l475iks2gau4vt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28" y="2212275"/>
            <a:ext cx="210853" cy="21085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88359" y="4250119"/>
            <a:ext cx="5777902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如用户查询“2023年京津冀PM2.5月均值”，智能体可快速生成对应SQL，精准获取数据；又如“对比长三角工业废水排放趋势”，智能体实现多表关联查询，直观呈现排放变化趋势，为区域污染治理提供数据支持。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968801" y="3992614"/>
            <a:ext cx="3989683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gradFill rotWithShape="0" flip="none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典型应用案例</a:t>
            </a:r>
            <a:endParaRPr lang="en-US" sz="1600" dirty="0"/>
          </a:p>
        </p:txBody>
      </p:sp>
      <p:pic>
        <p:nvPicPr>
          <p:cNvPr id="14" name="Image 2" descr="https://kimi-img.moonshot.cn/pub/slides/slides_tmpl/image/25-06-01-00:39:48-d0tj1l475iks2gau4vt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28" y="4027628"/>
            <a:ext cx="210853" cy="210853"/>
          </a:xfrm>
          <a:prstGeom prst="rect">
            <a:avLst/>
          </a:prstGeom>
        </p:spPr>
      </p:pic>
      <p:sp>
        <p:nvSpPr>
          <p:cNvPr id="15" name="Shape 10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16" name="Text 11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7" name="Image 3" descr="https://kimi-img.moonshot.cn/pub/slides/slides_tmpl/image/25-06-01-00:39:51-d0tj1ls75iks2gau4vu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9883" y="0"/>
            <a:ext cx="4256254" cy="685800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自然语言转SQL引擎</a:t>
            </a:r>
            <a:endParaRPr lang="en-US" sz="1600" dirty="0"/>
          </a:p>
        </p:txBody>
      </p:sp>
      <p:pic>
        <p:nvPicPr>
          <p:cNvPr id="19" name="Image 4" descr="https://kimi-img.moonshot.cn/pub/slides/slides_tmpl/image/25-06-01-00:38:48-d0tj16475iks2gau4vi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6-d0tj15k75iks2gau4vi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41" y="0"/>
            <a:ext cx="12192000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6-01-00:39:48-d0tj1l475iks2gau4vu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" y="8615"/>
            <a:ext cx="12607263" cy="371651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9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10" name="Image 2" descr="https://kimi-img.moonshot.cn/pub/slides/slides_tmpl/image/25-06-01-00:39:46-d0tj1kk75iks2gau4vt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771" y="3509350"/>
            <a:ext cx="825500" cy="825500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7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4" name="Text 9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1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2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8" name="Text 13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1858043" y="3752661"/>
            <a:ext cx="342138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gradFill rotWithShape="0" flip="none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插件架构设计</a:t>
            </a:r>
            <a:endParaRPr lang="en-US" sz="1600" dirty="0"/>
          </a:p>
        </p:txBody>
      </p:sp>
      <p:sp>
        <p:nvSpPr>
          <p:cNvPr id="20" name="Shape 15"/>
          <p:cNvSpPr/>
          <p:nvPr/>
        </p:nvSpPr>
        <p:spPr>
          <a:xfrm>
            <a:off x="1010563" y="3753266"/>
            <a:ext cx="652471" cy="3286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1" name="Text 16"/>
          <p:cNvSpPr/>
          <p:nvPr/>
        </p:nvSpPr>
        <p:spPr>
          <a:xfrm>
            <a:off x="1010563" y="3753266"/>
            <a:ext cx="652471" cy="328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2" name="Text 17"/>
          <p:cNvSpPr/>
          <p:nvPr/>
        </p:nvSpPr>
        <p:spPr>
          <a:xfrm>
            <a:off x="1771159" y="4082072"/>
            <a:ext cx="3875101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智能数据查询系统采用通用数据库连接器，无缝对接各类环保数据库，实时获取监测数据；同时，配备环保专用API接入，可获取气象、地理等外部数据；并设计查询结果缓存机制，提升查询效率，减少重复计算。</a:t>
            </a:r>
            <a:endParaRPr lang="en-US" sz="1600" dirty="0"/>
          </a:p>
        </p:txBody>
      </p:sp>
      <p:pic>
        <p:nvPicPr>
          <p:cNvPr id="23" name="Image 3" descr="https://kimi-img.moonshot.cn/pub/slides/slides_tmpl/image/25-06-01-00:39:46-d0tj1kk75iks2gau4vt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792" y="3509350"/>
            <a:ext cx="825500" cy="825500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7200064" y="3752661"/>
            <a:ext cx="342138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gradFill rotWithShape="0" flip="none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安全控制特性</a:t>
            </a:r>
            <a:endParaRPr lang="en-US" sz="1600" dirty="0"/>
          </a:p>
        </p:txBody>
      </p:sp>
      <p:sp>
        <p:nvSpPr>
          <p:cNvPr id="25" name="Shape 19"/>
          <p:cNvSpPr/>
          <p:nvPr/>
        </p:nvSpPr>
        <p:spPr>
          <a:xfrm>
            <a:off x="6352584" y="3753266"/>
            <a:ext cx="652471" cy="3286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6" name="Text 20"/>
          <p:cNvSpPr/>
          <p:nvPr/>
        </p:nvSpPr>
        <p:spPr>
          <a:xfrm>
            <a:off x="6352584" y="3753266"/>
            <a:ext cx="652471" cy="328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7" name="Text 21"/>
          <p:cNvSpPr/>
          <p:nvPr/>
        </p:nvSpPr>
        <p:spPr>
          <a:xfrm>
            <a:off x="7113180" y="4082072"/>
            <a:ext cx="3875101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系统具备敏感数据脱敏处理功能，保护数据隐私；采用SQL注入防护技术，防止恶意攻击；并实施查询权限分级控制，确保数据安全，满足不同用户群体的安全需求。</a:t>
            </a:r>
            <a:endParaRPr lang="en-US" sz="1600" dirty="0"/>
          </a:p>
        </p:txBody>
      </p:sp>
      <p:sp>
        <p:nvSpPr>
          <p:cNvPr id="28" name="Shape 22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29" name="Text 23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0" name="Text 24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智能数据查询系统</a:t>
            </a:r>
            <a:endParaRPr lang="en-US" sz="1600" dirty="0"/>
          </a:p>
        </p:txBody>
      </p:sp>
      <p:pic>
        <p:nvPicPr>
          <p:cNvPr id="31" name="Image 4" descr="https://kimi-img.moonshot.cn/pub/slides/slides_tmpl/image/25-06-01-00:38:48-d0tj16475iks2gau4vi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6-d0tj15k75iks2gau4vi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316708" y="1979810"/>
            <a:ext cx="6875424" cy="1909146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316708" y="1979810"/>
            <a:ext cx="6875424" cy="190914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" name="Image 1" descr="https://kimi-img.moonshot.cn/pub/slides/slides_tmpl/image/25-06-01-00:39:34-d0tj1hk75iks2gau4vo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418" y="1979809"/>
            <a:ext cx="3120319" cy="189589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753241" y="2254924"/>
            <a:ext cx="4331168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gradFill rotWithShape="0" flip="none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分析建议生成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4419335" y="2644032"/>
            <a:ext cx="6678322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智能体可进行数据异常检测预警，及时发现异常数据并提醒用户；应用趋势预测模型，提前预测数据变化趋势；并结合环保政策，给出合规建议，助力环保决策科学化。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 flipH="1">
            <a:off x="11451321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5"/>
          <p:cNvSpPr/>
          <p:nvPr/>
        </p:nvSpPr>
        <p:spPr>
          <a:xfrm>
            <a:off x="11451321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 flipH="1">
            <a:off x="11323146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1323146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 flipH="1">
            <a:off x="11192132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9"/>
          <p:cNvSpPr/>
          <p:nvPr/>
        </p:nvSpPr>
        <p:spPr>
          <a:xfrm>
            <a:off x="11192132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 flipH="1">
            <a:off x="11061118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11061118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17" name="Text 13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 rot="13500000">
            <a:off x="4389082" y="2283179"/>
            <a:ext cx="224914" cy="224914"/>
          </a:xfrm>
          <a:prstGeom prst="rtTriangle">
            <a:avLst/>
          </a:prstGeom>
          <a:gradFill rotWithShape="1" flip="none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19" name="Text 15"/>
          <p:cNvSpPr/>
          <p:nvPr/>
        </p:nvSpPr>
        <p:spPr>
          <a:xfrm rot="13500000">
            <a:off x="4389082" y="2283179"/>
            <a:ext cx="224914" cy="224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6"/>
          <p:cNvSpPr/>
          <p:nvPr/>
        </p:nvSpPr>
        <p:spPr>
          <a:xfrm>
            <a:off x="980841" y="4045676"/>
            <a:ext cx="6875424" cy="1909146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</p:sp>
      <p:sp>
        <p:nvSpPr>
          <p:cNvPr id="21" name="Text 17"/>
          <p:cNvSpPr/>
          <p:nvPr/>
        </p:nvSpPr>
        <p:spPr>
          <a:xfrm>
            <a:off x="980841" y="4045676"/>
            <a:ext cx="6875424" cy="190914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Text 18"/>
          <p:cNvSpPr/>
          <p:nvPr/>
        </p:nvSpPr>
        <p:spPr>
          <a:xfrm>
            <a:off x="1406579" y="4320790"/>
            <a:ext cx="419463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gradFill rotWithShape="0" flip="none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可视化呈现</a:t>
            </a:r>
            <a:endParaRPr lang="en-US" sz="1600" dirty="0"/>
          </a:p>
        </p:txBody>
      </p:sp>
      <p:sp>
        <p:nvSpPr>
          <p:cNvPr id="23" name="Text 19"/>
          <p:cNvSpPr/>
          <p:nvPr/>
        </p:nvSpPr>
        <p:spPr>
          <a:xfrm>
            <a:off x="1083468" y="4709898"/>
            <a:ext cx="6678322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提供丰富的可视化图表，如柱状图、折线图、地图等，直观呈现复杂数据；支持代码生成与自定义，满足用户个性化需求；并优化图表渲染，确保图表清晰美观，提升数据可视化效果。</a:t>
            </a:r>
            <a:endParaRPr lang="en-US" sz="1600" dirty="0"/>
          </a:p>
        </p:txBody>
      </p:sp>
      <p:sp>
        <p:nvSpPr>
          <p:cNvPr id="24" name="Shape 20"/>
          <p:cNvSpPr/>
          <p:nvPr/>
        </p:nvSpPr>
        <p:spPr>
          <a:xfrm rot="13500000">
            <a:off x="1053215" y="4349045"/>
            <a:ext cx="224914" cy="224914"/>
          </a:xfrm>
          <a:prstGeom prst="rtTriangle">
            <a:avLst/>
          </a:prstGeom>
          <a:gradFill rotWithShape="1" flip="none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25" name="Text 21"/>
          <p:cNvSpPr/>
          <p:nvPr/>
        </p:nvSpPr>
        <p:spPr>
          <a:xfrm rot="13500000">
            <a:off x="1053215" y="4349045"/>
            <a:ext cx="224914" cy="224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Shape 22"/>
          <p:cNvSpPr/>
          <p:nvPr/>
        </p:nvSpPr>
        <p:spPr>
          <a:xfrm>
            <a:off x="3352616" y="3064564"/>
            <a:ext cx="1782539" cy="887359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7" name="Text 23"/>
          <p:cNvSpPr/>
          <p:nvPr/>
        </p:nvSpPr>
        <p:spPr>
          <a:xfrm>
            <a:off x="3352616" y="3064564"/>
            <a:ext cx="1782539" cy="887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5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8" name="Shape 24"/>
          <p:cNvSpPr/>
          <p:nvPr/>
        </p:nvSpPr>
        <p:spPr>
          <a:xfrm>
            <a:off x="8224660" y="5124096"/>
            <a:ext cx="1782539" cy="887359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9" name="Text 25"/>
          <p:cNvSpPr/>
          <p:nvPr/>
        </p:nvSpPr>
        <p:spPr>
          <a:xfrm>
            <a:off x="8224660" y="5124096"/>
            <a:ext cx="1782539" cy="887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PingFang SC Semibold" pitchFamily="34" charset="0"/>
                <a:ea typeface="PingFang SC Semibold" pitchFamily="34" charset="-122"/>
                <a:cs typeface="PingFang SC Semibold" pitchFamily="34" charset="-120"/>
              </a:rPr>
              <a:t>02</a:t>
            </a:r>
            <a:endParaRPr lang="en-US" sz="1600" dirty="0"/>
          </a:p>
        </p:txBody>
      </p:sp>
      <p:pic>
        <p:nvPicPr>
          <p:cNvPr id="30" name="Image 2" descr="https://kimi-img.moonshot.cn/pub/slides/slides_tmpl/image/25-06-01-00:39:34-d0tj1hk75iks2gau4vog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8071813" y="4028147"/>
            <a:ext cx="3120319" cy="1926675"/>
          </a:xfrm>
          <a:prstGeom prst="rect">
            <a:avLst/>
          </a:prstGeom>
        </p:spPr>
      </p:pic>
      <p:sp>
        <p:nvSpPr>
          <p:cNvPr id="31" name="Shape 26"/>
          <p:cNvSpPr/>
          <p:nvPr/>
        </p:nvSpPr>
        <p:spPr>
          <a:xfrm>
            <a:off x="8164596" y="3951923"/>
            <a:ext cx="1782539" cy="887359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2" name="Text 27"/>
          <p:cNvSpPr/>
          <p:nvPr/>
        </p:nvSpPr>
        <p:spPr>
          <a:xfrm>
            <a:off x="8164596" y="3951923"/>
            <a:ext cx="1782539" cy="887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5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3" name="Text 28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智能分析与可视化</a:t>
            </a:r>
            <a:endParaRPr lang="en-US" sz="1600" dirty="0"/>
          </a:p>
        </p:txBody>
      </p:sp>
      <p:pic>
        <p:nvPicPr>
          <p:cNvPr id="34" name="Image 3" descr="https://kimi-img.moonshot.cn/pub/slides/slides_tmpl/image/25-06-01-00:38:48-d0tj16475iks2gau4vi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6-d0tj15k75iks2gau4vi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93"/>
            <a:ext cx="12192000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6-01-00:39:40-d0tj1j475iks2gau4vpg.png">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4208502" y="9806"/>
            <a:ext cx="8583481" cy="558364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9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6-01-00:39:40-d0tj1j475iks2gau4vq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91" y="2209021"/>
            <a:ext cx="1562100" cy="15621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375632" y="2300337"/>
            <a:ext cx="3897151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gradFill rotWithShape="0" flip="none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Markdown转Word引擎</a:t>
            </a: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>
            <a:off x="1158534" y="2671914"/>
            <a:ext cx="785214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8" name="Text 3"/>
          <p:cNvSpPr/>
          <p:nvPr/>
        </p:nvSpPr>
        <p:spPr>
          <a:xfrm>
            <a:off x="1158534" y="2671914"/>
            <a:ext cx="785214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pic>
        <p:nvPicPr>
          <p:cNvPr id="9" name="Image 3" descr="https://kimi-img.moonshot.cn/pub/slides/slides_tmpl/image/25-06-01-00:39:40-d0tj1j475iks2gau4vq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6363" y="4275565"/>
            <a:ext cx="1562100" cy="156210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609816" y="4352137"/>
            <a:ext cx="3875816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gradFill rotWithShape="0" flip="none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典型报告类型</a:t>
            </a:r>
            <a:endParaRPr lang="en-US" sz="1600" dirty="0"/>
          </a:p>
        </p:txBody>
      </p:sp>
      <p:sp>
        <p:nvSpPr>
          <p:cNvPr id="11" name="Shape 5"/>
          <p:cNvSpPr/>
          <p:nvPr/>
        </p:nvSpPr>
        <p:spPr>
          <a:xfrm>
            <a:off x="3469396" y="4730581"/>
            <a:ext cx="516035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2" name="Text 6"/>
          <p:cNvSpPr/>
          <p:nvPr/>
        </p:nvSpPr>
        <p:spPr>
          <a:xfrm>
            <a:off x="3469396" y="4730581"/>
            <a:ext cx="516035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2288749" y="2593172"/>
            <a:ext cx="5084324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采用动态模板填充技术，根据用户需求生成个性化报告；优化图表自动嵌入，确保图表与文本完美融合；并智能保持报告格式，提升报告生成效率与质量。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4508588" y="4645750"/>
            <a:ext cx="5084322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系统可生成环境质量周报，及时反映区域环境质量变化；生成污染源分析专报，为污染治理提供详细依据；还可生成碳排放核算报告，助力碳减排目标落实，满足不同场景下的报告需求。</a:t>
            </a:r>
            <a:endParaRPr lang="en-US" sz="1600" dirty="0"/>
          </a:p>
        </p:txBody>
      </p:sp>
      <p:sp>
        <p:nvSpPr>
          <p:cNvPr id="15" name="Shape 9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6" name="Shape 10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7" name="Shape 11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8" name="Shape 12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9" name="Shape 13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0" name="Shape 14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1" name="Text 15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Shape 16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23" name="Text 17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4" name="Shape 18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5" name="Text 19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Shape 20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27" name="Text 21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8" name="Shape 22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29" name="Text 23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0" name="Text 24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报告自动生成系统</a:t>
            </a:r>
            <a:endParaRPr lang="en-US" sz="1600" dirty="0"/>
          </a:p>
        </p:txBody>
      </p:sp>
      <p:pic>
        <p:nvPicPr>
          <p:cNvPr id="31" name="Image 4" descr="https://kimi-img.moonshot.cn/pub/slides/slides_tmpl/image/25-06-01-00:38:48-d0tj16475iks2gau4vi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0-d0tj14475iks2gau4vh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9359" y="3709831"/>
            <a:ext cx="3832016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未来功能展望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7" name="Image 1" descr="https://kimi-img.moonshot.cn/pub/slides/slides_tmpl/image/25-06-01-00:38:40-d0tj14475iks2gau4vg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13800" dirty="0">
                <a:gradFill rotWithShape="0" flip="none">
                  <a:gsLst>
                    <a:gs pos="28000">
                      <a:srgbClr val="FFFFFF">
                        <a:alpha val="61000"/>
                      </a:srgbClr>
                    </a:gs>
                    <a:gs pos="78000">
                      <a:srgbClr val="FFFFFF"/>
                    </a:gs>
                  </a:gsLst>
                  <a:path path="circle">
                    <a:fillToRect r="100000" b="100000"/>
                  </a:path>
                  <a:tileRect t="-100000" l="-100000"/>
                </a:gradFill>
                <a:latin typeface="PingFang SC Medium" pitchFamily="34" charset="0"/>
                <a:ea typeface="PingFang SC Medium" pitchFamily="34" charset="-122"/>
                <a:cs typeface="PingFang SC Medium" pitchFamily="34" charset="-120"/>
              </a:rPr>
              <a:t>04</a:t>
            </a:r>
            <a:endParaRPr lang="en-US" sz="1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6-d0tj15k75iks2gau4vi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41" y="0"/>
            <a:ext cx="12192000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9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8" name="Image 1" descr="https://kimi-img.moonshot.cn/pub/slides/slides_tmpl/image/25-06-01-00:39:45-d0tj1kc75iks2gau4vr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455" y="1655432"/>
            <a:ext cx="6896100" cy="2413000"/>
          </a:xfrm>
          <a:prstGeom prst="rect">
            <a:avLst/>
          </a:prstGeom>
        </p:spPr>
      </p:pic>
      <p:pic>
        <p:nvPicPr>
          <p:cNvPr id="9" name="Image 2" descr="https://kimi-img.moonshot.cn/pub/slides/slides_tmpl/image/25-06-01-00:39:45-d0tj1kc75iks2gau4vr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735" y="3886568"/>
            <a:ext cx="6896100" cy="2413000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1" name="Shape 6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7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4" name="Text 9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1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2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8" name="Text 13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4363924" y="2135725"/>
            <a:ext cx="4331168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gradFill rotWithShape="0" flip="none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环境趋势预测</a:t>
            </a:r>
            <a:endParaRPr lang="en-US" sz="1600" dirty="0"/>
          </a:p>
        </p:txBody>
      </p:sp>
      <p:sp>
        <p:nvSpPr>
          <p:cNvPr id="20" name="Text 15"/>
          <p:cNvSpPr/>
          <p:nvPr/>
        </p:nvSpPr>
        <p:spPr>
          <a:xfrm>
            <a:off x="4041702" y="2524833"/>
            <a:ext cx="6678322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构建多因素耦合预测模型，综合考虑气象、地理、人类活动等多因素，精准预测环境变化趋势；开展气候变化情景推演，模拟不同减排路径下的气候变化结果；搭建污染扩散模拟系统，预测污染扩散范围与影响，为环境治理提供前瞻性支持。</a:t>
            </a:r>
            <a:endParaRPr lang="en-US" sz="1600" dirty="0"/>
          </a:p>
        </p:txBody>
      </p:sp>
      <p:sp>
        <p:nvSpPr>
          <p:cNvPr id="21" name="Shape 16"/>
          <p:cNvSpPr/>
          <p:nvPr/>
        </p:nvSpPr>
        <p:spPr>
          <a:xfrm rot="13500000">
            <a:off x="4011449" y="2163980"/>
            <a:ext cx="224914" cy="224914"/>
          </a:xfrm>
          <a:prstGeom prst="rtTriangle">
            <a:avLst/>
          </a:prstGeom>
          <a:gradFill rotWithShape="1" flip="none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22" name="Text 17"/>
          <p:cNvSpPr/>
          <p:nvPr/>
        </p:nvSpPr>
        <p:spPr>
          <a:xfrm rot="13500000">
            <a:off x="4011449" y="2163980"/>
            <a:ext cx="224914" cy="224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Text 18"/>
          <p:cNvSpPr/>
          <p:nvPr/>
        </p:nvSpPr>
        <p:spPr>
          <a:xfrm>
            <a:off x="5457532" y="4331428"/>
            <a:ext cx="4331168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gradFill rotWithShape="0" flip="none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决策影响评估</a:t>
            </a:r>
            <a:endParaRPr lang="en-US" sz="1600" dirty="0"/>
          </a:p>
        </p:txBody>
      </p:sp>
      <p:sp>
        <p:nvSpPr>
          <p:cNvPr id="24" name="Text 19"/>
          <p:cNvSpPr/>
          <p:nvPr/>
        </p:nvSpPr>
        <p:spPr>
          <a:xfrm>
            <a:off x="5135310" y="4720536"/>
            <a:ext cx="6678322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进行环保政策模拟分析，评估政策实施效果与潜在问题；预判治理措施效果，为环保项目提供科学依据；探索经济环境双赢方案，助力可持续发展，推动环保与经济协调发展。</a:t>
            </a:r>
            <a:endParaRPr lang="en-US" sz="1600" dirty="0"/>
          </a:p>
        </p:txBody>
      </p:sp>
      <p:sp>
        <p:nvSpPr>
          <p:cNvPr id="25" name="Shape 20"/>
          <p:cNvSpPr/>
          <p:nvPr/>
        </p:nvSpPr>
        <p:spPr>
          <a:xfrm rot="13500000">
            <a:off x="5105057" y="4359683"/>
            <a:ext cx="224914" cy="224914"/>
          </a:xfrm>
          <a:prstGeom prst="rtTriangle">
            <a:avLst/>
          </a:prstGeom>
          <a:gradFill rotWithShape="1" flip="none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26" name="Text 21"/>
          <p:cNvSpPr/>
          <p:nvPr/>
        </p:nvSpPr>
        <p:spPr>
          <a:xfrm rot="13500000">
            <a:off x="5105057" y="4359683"/>
            <a:ext cx="224914" cy="224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22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28" name="Text 23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9" name="Image 3" descr="https://kimi-img.moonshot.cn/pub/slides/slides_tmpl/image/25-06-01-00:39:45-d0tj1kc75iks2gau4vs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190" y="4097938"/>
            <a:ext cx="3124200" cy="1892300"/>
          </a:xfrm>
          <a:prstGeom prst="rect">
            <a:avLst/>
          </a:prstGeom>
        </p:spPr>
      </p:pic>
      <p:pic>
        <p:nvPicPr>
          <p:cNvPr id="30" name="Image 4" descr="https://kimi-img.moonshot.cn/pub/slides/slides_tmpl/image/25-06-01-00:39:45-d0tj1kc75iks2gau4vs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70" y="1854716"/>
            <a:ext cx="3124200" cy="1905000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预测推演能力增强</a:t>
            </a:r>
            <a:endParaRPr lang="en-US" sz="1600" dirty="0"/>
          </a:p>
        </p:txBody>
      </p:sp>
      <p:pic>
        <p:nvPicPr>
          <p:cNvPr id="32" name="Image 5" descr="https://kimi-img.moonshot.cn/pub/slides/slides_tmpl/image/25-06-01-00:38:48-d0tj16475iks2gau4vi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6-d0tj15k75iks2gau4vi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41" y="0"/>
            <a:ext cx="12192000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6-01-00:39:53-d0tj1mc75iks2gau4vv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163" y="-38729"/>
            <a:ext cx="5985953" cy="7199142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13" name="Text 9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4" name="Image 2" descr="https://kimi-img.moonshot.cn/pub/slides/slides_tmpl/image/25-06-01-00:39:53-d0tj1mc75iks2gau4vv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78" y="2109792"/>
            <a:ext cx="1219200" cy="121920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52396" y="3216481"/>
            <a:ext cx="4053511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gradFill rotWithShape="0" flip="none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地理空间分析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577383" y="3663293"/>
            <a:ext cx="3627449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实现卫星影像智能解译，精准识别地表覆盖类型与变化；生成热力图与空间分布图，直观呈现环境数据空间分布特征；搭建流域污染追踪系统，实时监测流域污染动态，助力流域治理。</a:t>
            </a:r>
            <a:endParaRPr lang="en-US" sz="1600" dirty="0"/>
          </a:p>
        </p:txBody>
      </p:sp>
      <p:sp>
        <p:nvSpPr>
          <p:cNvPr id="17" name="Shape 12"/>
          <p:cNvSpPr/>
          <p:nvPr/>
        </p:nvSpPr>
        <p:spPr>
          <a:xfrm>
            <a:off x="641831" y="2543535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8" name="Text 13"/>
          <p:cNvSpPr/>
          <p:nvPr/>
        </p:nvSpPr>
        <p:spPr>
          <a:xfrm>
            <a:off x="641831" y="2543535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pic>
        <p:nvPicPr>
          <p:cNvPr id="19" name="Image 3" descr="https://kimi-img.moonshot.cn/pub/slides/slides_tmpl/image/25-06-01-00:39:53-d0tj1mc75iks2gau4vv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290" y="2109792"/>
            <a:ext cx="1219200" cy="121920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4712918" y="3216481"/>
            <a:ext cx="4056104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gradFill rotWithShape="0" flip="none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语音交互支持</a:t>
            </a:r>
            <a:endParaRPr lang="en-US" sz="1600" dirty="0"/>
          </a:p>
        </p:txBody>
      </p:sp>
      <p:sp>
        <p:nvSpPr>
          <p:cNvPr id="21" name="Text 15"/>
          <p:cNvSpPr/>
          <p:nvPr/>
        </p:nvSpPr>
        <p:spPr>
          <a:xfrm>
            <a:off x="4637905" y="3663293"/>
            <a:ext cx="3586780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开发现场巡检语音助手，提升巡检效率；实现会议系统语音控制，便捷会议操作；适配多方言识别，满足不同地区用户需求，拓展智能体应用范围。</a:t>
            </a:r>
            <a:endParaRPr lang="en-US" sz="1600" dirty="0"/>
          </a:p>
        </p:txBody>
      </p:sp>
      <p:sp>
        <p:nvSpPr>
          <p:cNvPr id="22" name="Shape 16"/>
          <p:cNvSpPr/>
          <p:nvPr/>
        </p:nvSpPr>
        <p:spPr>
          <a:xfrm>
            <a:off x="4738343" y="2543535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3" name="Text 17"/>
          <p:cNvSpPr/>
          <p:nvPr/>
        </p:nvSpPr>
        <p:spPr>
          <a:xfrm>
            <a:off x="4738343" y="2543535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4" name="Shape 18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5" name="Shape 19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6" name="Shape 20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7" name="Shape 21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8" name="Shape 22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9" name="Text 23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多模态交互升级</a:t>
            </a:r>
            <a:endParaRPr lang="en-US" sz="1600" dirty="0"/>
          </a:p>
        </p:txBody>
      </p:sp>
      <p:pic>
        <p:nvPicPr>
          <p:cNvPr id="30" name="Image 4" descr="https://kimi-img.moonshot.cn/pub/slides/slides_tmpl/image/25-06-01-00:38:48-d0tj16475iks2gau4vi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6-d0tj15k75iks2gau4vi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6-01-00:39:43-d0tj1js75iks2gau4vq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9100" y="6626"/>
            <a:ext cx="6299200" cy="68580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6136708" y="4206069"/>
            <a:ext cx="5236592" cy="1909146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6136708" y="4206069"/>
            <a:ext cx="5236592" cy="190914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6136708" y="2006879"/>
            <a:ext cx="5236592" cy="1909146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6136708" y="2006879"/>
            <a:ext cx="5236592" cy="190914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9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9" name="Image 2" descr="https://kimi-img.moonshot.cn/pub/slides/slides_tmpl/image/25-06-01-00:39:43-d0tj1js75iks2gau4vr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483" y="1759118"/>
            <a:ext cx="1219200" cy="11938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619441" y="2140748"/>
            <a:ext cx="3788217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gradFill rotWithShape="0" flip="none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动态知识库</a:t>
            </a:r>
            <a:endParaRPr lang="en-US" sz="1600" dirty="0"/>
          </a:p>
        </p:txBody>
      </p:sp>
      <p:sp>
        <p:nvSpPr>
          <p:cNvPr id="11" name="Shape 6"/>
          <p:cNvSpPr/>
          <p:nvPr/>
        </p:nvSpPr>
        <p:spPr>
          <a:xfrm>
            <a:off x="5481848" y="2090786"/>
            <a:ext cx="652471" cy="46012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2" name="Text 7"/>
          <p:cNvSpPr/>
          <p:nvPr/>
        </p:nvSpPr>
        <p:spPr>
          <a:xfrm>
            <a:off x="5481848" y="2090786"/>
            <a:ext cx="652471" cy="46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6619442" y="4352136"/>
            <a:ext cx="3788216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gradFill rotWithShape="0" flip="none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专家反馈闭环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6240850" y="2433582"/>
            <a:ext cx="5084324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知识库可自动更新环保政策法规，确保智能体知识时效性；持续积累环境案例，丰富知识储备；自主发现异常模式，提升数据分析准确性，助力智能体不断进化。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6240852" y="4645750"/>
            <a:ext cx="5084322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建立分析结果评价系统，收集用户反馈；实现错误修正自学习，优化智能体性能；持续迭代决策建议，提升建议科学性与实用性，形成知识进化闭环。</a:t>
            </a:r>
            <a:endParaRPr lang="en-US" sz="1600" dirty="0"/>
          </a:p>
        </p:txBody>
      </p:sp>
      <p:sp>
        <p:nvSpPr>
          <p:cNvPr id="16" name="Shape 1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7" name="Shape 1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8" name="Shape 1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9" name="Shape 1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0" name="Shape 1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1" name="Shape 16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2" name="Text 17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3" name="Image 3" descr="https://kimi-img.moonshot.cn/pub/slides/slides_tmpl/image/25-06-01-00:39:43-d0tj1js75iks2gau4vr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483" y="3971966"/>
            <a:ext cx="1219200" cy="1193800"/>
          </a:xfrm>
          <a:prstGeom prst="rect">
            <a:avLst/>
          </a:prstGeom>
        </p:spPr>
      </p:pic>
      <p:sp>
        <p:nvSpPr>
          <p:cNvPr id="24" name="Shape 18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25" name="Text 19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Shape 20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7" name="Text 21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8" name="Shape 22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29" name="Text 23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0" name="Shape 24"/>
          <p:cNvSpPr/>
          <p:nvPr/>
        </p:nvSpPr>
        <p:spPr>
          <a:xfrm rot="13500000">
            <a:off x="6265096" y="2177027"/>
            <a:ext cx="224914" cy="224914"/>
          </a:xfrm>
          <a:prstGeom prst="rtTriangle">
            <a:avLst/>
          </a:prstGeom>
          <a:solidFill>
            <a:srgbClr val="517BDA"/>
          </a:soli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31" name="Text 25"/>
          <p:cNvSpPr/>
          <p:nvPr/>
        </p:nvSpPr>
        <p:spPr>
          <a:xfrm rot="13500000">
            <a:off x="6265096" y="2177027"/>
            <a:ext cx="224914" cy="224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2" name="Shape 26"/>
          <p:cNvSpPr/>
          <p:nvPr/>
        </p:nvSpPr>
        <p:spPr>
          <a:xfrm rot="13500000">
            <a:off x="6265096" y="4376217"/>
            <a:ext cx="224914" cy="224914"/>
          </a:xfrm>
          <a:prstGeom prst="rtTriangle">
            <a:avLst/>
          </a:prstGeom>
          <a:solidFill>
            <a:srgbClr val="517BDA"/>
          </a:soli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33" name="Text 27"/>
          <p:cNvSpPr/>
          <p:nvPr/>
        </p:nvSpPr>
        <p:spPr>
          <a:xfrm rot="13500000">
            <a:off x="6265096" y="4376217"/>
            <a:ext cx="224914" cy="224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4" name="Shape 28"/>
          <p:cNvSpPr/>
          <p:nvPr/>
        </p:nvSpPr>
        <p:spPr>
          <a:xfrm>
            <a:off x="5481848" y="4313489"/>
            <a:ext cx="652471" cy="46012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5" name="Text 29"/>
          <p:cNvSpPr/>
          <p:nvPr/>
        </p:nvSpPr>
        <p:spPr>
          <a:xfrm>
            <a:off x="5481848" y="4313489"/>
            <a:ext cx="652471" cy="46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6" name="Text 30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知识自进化体系</a:t>
            </a:r>
            <a:endParaRPr lang="en-US" sz="1600" dirty="0"/>
          </a:p>
        </p:txBody>
      </p:sp>
      <p:pic>
        <p:nvPicPr>
          <p:cNvPr id="37" name="Image 4" descr="https://kimi-img.moonshot.cn/pub/slides/slides_tmpl/image/25-06-01-00:38:48-d0tj16475iks2gau4vi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35-d0tj12s75iks2gau4vf0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-16042" y="-5184"/>
            <a:ext cx="12203363" cy="687102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49027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4" name="Shape 1"/>
          <p:cNvSpPr/>
          <p:nvPr/>
        </p:nvSpPr>
        <p:spPr>
          <a:xfrm>
            <a:off x="1037028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1125028" y="6072610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1213029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301029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 flipH="1">
            <a:off x="11601221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6"/>
          <p:cNvSpPr/>
          <p:nvPr/>
        </p:nvSpPr>
        <p:spPr>
          <a:xfrm>
            <a:off x="11601221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 flipH="1">
            <a:off x="11473046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1473046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 flipH="1">
            <a:off x="11342032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0"/>
          <p:cNvSpPr/>
          <p:nvPr/>
        </p:nvSpPr>
        <p:spPr>
          <a:xfrm>
            <a:off x="11342032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 flipH="1">
            <a:off x="11211018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1211018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790075" y="1709633"/>
            <a:ext cx="904934" cy="7315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031149" y="1779473"/>
            <a:ext cx="4225547" cy="62532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Dify平台介绍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4790075" y="2571025"/>
            <a:ext cx="957943" cy="7315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031149" y="2640865"/>
            <a:ext cx="4225547" cy="62532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智能体核心概念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4790075" y="3472173"/>
            <a:ext cx="957943" cy="7315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6031149" y="3542013"/>
            <a:ext cx="4225547" cy="62532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现有功能详解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4790075" y="4320312"/>
            <a:ext cx="957943" cy="7315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6031149" y="4390152"/>
            <a:ext cx="4225547" cy="62532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未来功能展望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4790075" y="5202601"/>
            <a:ext cx="957943" cy="7315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6031149" y="5272441"/>
            <a:ext cx="4225547" cy="62532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附录</a:t>
            </a:r>
            <a:endParaRPr lang="en-US" sz="1600" dirty="0"/>
          </a:p>
        </p:txBody>
      </p:sp>
      <p:pic>
        <p:nvPicPr>
          <p:cNvPr id="26" name="Image 1" descr="https://kimi-img.moonshot.cn/pub/slides/slides_tmpl/image/25-06-01-00:38:31-d0tj11s75iks2gau4ve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371" y="1406668"/>
            <a:ext cx="723900" cy="1181100"/>
          </a:xfrm>
          <a:prstGeom prst="rect">
            <a:avLst/>
          </a:prstGeom>
        </p:spPr>
      </p:pic>
      <p:pic>
        <p:nvPicPr>
          <p:cNvPr id="27" name="Image 2" descr="https://kimi-img.moonshot.cn/pub/slides/slides_tmpl/image/25-06-01-00:38:31-d0tj11s75iks2gau4ve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371" y="2281312"/>
            <a:ext cx="723900" cy="1181100"/>
          </a:xfrm>
          <a:prstGeom prst="rect">
            <a:avLst/>
          </a:prstGeom>
        </p:spPr>
      </p:pic>
      <p:pic>
        <p:nvPicPr>
          <p:cNvPr id="28" name="Image 3" descr="https://kimi-img.moonshot.cn/pub/slides/slides_tmpl/image/25-06-01-00:38:31-d0tj11s75iks2gau4ve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6371" y="3169208"/>
            <a:ext cx="723900" cy="1181100"/>
          </a:xfrm>
          <a:prstGeom prst="rect">
            <a:avLst/>
          </a:prstGeom>
        </p:spPr>
      </p:pic>
      <p:pic>
        <p:nvPicPr>
          <p:cNvPr id="29" name="Image 4" descr="https://kimi-img.moonshot.cn/pub/slides/slides_tmpl/image/25-06-01-00:38:31-d0tj11s75iks2gau4ve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6371" y="4043852"/>
            <a:ext cx="723900" cy="1181100"/>
          </a:xfrm>
          <a:prstGeom prst="rect">
            <a:avLst/>
          </a:prstGeom>
        </p:spPr>
      </p:pic>
      <p:pic>
        <p:nvPicPr>
          <p:cNvPr id="30" name="Image 5" descr="https://kimi-img.moonshot.cn/pub/slides/slides_tmpl/image/25-06-01-00:38:31-d0tj11s75iks2gau4ve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6371" y="4926141"/>
            <a:ext cx="723900" cy="1181100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721377" y="941261"/>
            <a:ext cx="326001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32" name="Text 24"/>
          <p:cNvSpPr/>
          <p:nvPr/>
        </p:nvSpPr>
        <p:spPr>
          <a:xfrm>
            <a:off x="827415" y="600948"/>
            <a:ext cx="1091646" cy="2401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517BD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pic>
        <p:nvPicPr>
          <p:cNvPr id="33" name="Image 6" descr="https://kimi-img.moonshot.cn/pub/slides/slides_tmpl/image/25-06-01-00:38:40-d0tj14475iks2gau4vf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5784" y="1395748"/>
            <a:ext cx="355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6-d0tj15k75iks2gau4vi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41" y="0"/>
            <a:ext cx="12192000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6-01-00:39:53-d0tj1mc75iks2gau4vv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163" y="-38729"/>
            <a:ext cx="5985953" cy="7199142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13" name="Text 9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4" name="Image 2" descr="https://kimi-img.moonshot.cn/pub/slides/slides_tmpl/image/25-06-01-00:39:53-d0tj1mc75iks2gau4vv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78" y="2109792"/>
            <a:ext cx="1219200" cy="121920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52396" y="3216481"/>
            <a:ext cx="4053511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gradFill rotWithShape="0" flip="none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数据存证溯源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577383" y="3663293"/>
            <a:ext cx="3627449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利用区块链技术对监测数据进行存证，确保数据真实可信；使分析过程可验证，提升分析结果公信力；实现报告版权保护，保障用户知识产权，增强数据安全性。</a:t>
            </a:r>
            <a:endParaRPr lang="en-US" sz="1600" dirty="0"/>
          </a:p>
        </p:txBody>
      </p:sp>
      <p:sp>
        <p:nvSpPr>
          <p:cNvPr id="17" name="Shape 12"/>
          <p:cNvSpPr/>
          <p:nvPr/>
        </p:nvSpPr>
        <p:spPr>
          <a:xfrm>
            <a:off x="641831" y="2543535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8" name="Text 13"/>
          <p:cNvSpPr/>
          <p:nvPr/>
        </p:nvSpPr>
        <p:spPr>
          <a:xfrm>
            <a:off x="641831" y="2543535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pic>
        <p:nvPicPr>
          <p:cNvPr id="19" name="Image 3" descr="https://kimi-img.moonshot.cn/pub/slides/slides_tmpl/image/25-06-01-00:39:53-d0tj1mc75iks2gau4vv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290" y="2109792"/>
            <a:ext cx="1219200" cy="121920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4712918" y="3216481"/>
            <a:ext cx="4056104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gradFill rotWithShape="0" flip="none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碳交易支持</a:t>
            </a:r>
            <a:endParaRPr lang="en-US" sz="1600" dirty="0"/>
          </a:p>
        </p:txBody>
      </p:sp>
      <p:sp>
        <p:nvSpPr>
          <p:cNvPr id="21" name="Text 15"/>
          <p:cNvSpPr/>
          <p:nvPr/>
        </p:nvSpPr>
        <p:spPr>
          <a:xfrm>
            <a:off x="4637905" y="3663293"/>
            <a:ext cx="3586780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提供碳足迹可信核算，为碳交易提供精准数据支持；智能分析交易数据，助力碳市场健康发展；生成绿色金融报告，推动绿色金融创新，助力碳交易市场繁荣。</a:t>
            </a:r>
            <a:endParaRPr lang="en-US" sz="1600" dirty="0"/>
          </a:p>
        </p:txBody>
      </p:sp>
      <p:sp>
        <p:nvSpPr>
          <p:cNvPr id="22" name="Shape 16"/>
          <p:cNvSpPr/>
          <p:nvPr/>
        </p:nvSpPr>
        <p:spPr>
          <a:xfrm>
            <a:off x="4738343" y="2543535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3" name="Text 17"/>
          <p:cNvSpPr/>
          <p:nvPr/>
        </p:nvSpPr>
        <p:spPr>
          <a:xfrm>
            <a:off x="4738343" y="2543535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4" name="Shape 18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5" name="Shape 19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6" name="Shape 20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7" name="Shape 21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8" name="Shape 22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9" name="Text 23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区块链集成应用</a:t>
            </a:r>
            <a:endParaRPr lang="en-US" sz="1600" dirty="0"/>
          </a:p>
        </p:txBody>
      </p:sp>
      <p:pic>
        <p:nvPicPr>
          <p:cNvPr id="30" name="Image 4" descr="https://kimi-img.moonshot.cn/pub/slides/slides_tmpl/image/25-06-01-00:38:48-d0tj16475iks2gau4vi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0-d0tj14475iks2gau4vh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9359" y="3709831"/>
            <a:ext cx="3832016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附录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6-01-00:38:30-d0tj11k75iks2gau4vdg.sv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604" y="467337"/>
            <a:ext cx="1770500" cy="352406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8" name="Image 2" descr="https://kimi-img.moonshot.cn/pub/slides/slides_tmpl/image/25-06-01-00:38:40-d0tj14475iks2gau4vg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9" name="Shape 14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0" name="Text 15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13800" dirty="0">
                <a:gradFill rotWithShape="0" flip="none">
                  <a:gsLst>
                    <a:gs pos="28000">
                      <a:srgbClr val="FFFFFF">
                        <a:alpha val="61000"/>
                      </a:srgbClr>
                    </a:gs>
                    <a:gs pos="78000">
                      <a:srgbClr val="FFFFFF"/>
                    </a:gs>
                  </a:gsLst>
                  <a:path path="circle">
                    <a:fillToRect r="100000" b="100000"/>
                  </a:path>
                  <a:tileRect t="-100000" l="-100000"/>
                </a:gradFill>
                <a:latin typeface="PingFang SC Medium" pitchFamily="34" charset="0"/>
                <a:ea typeface="PingFang SC Medium" pitchFamily="34" charset="-122"/>
                <a:cs typeface="PingFang SC Medium" pitchFamily="34" charset="-120"/>
              </a:rPr>
              <a:t>05</a:t>
            </a:r>
            <a:endParaRPr lang="en-US" sz="16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6-d0tj15k75iks2gau4vi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6-01-00:39:09-d0tj1bc75iks2gau4vl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780" y="-466377"/>
            <a:ext cx="11157572" cy="867993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43723" y="2781453"/>
            <a:ext cx="3421380" cy="18053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gradFill rotWithShape="0" flip="none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利用智能体高效处理污染投诉，精准定位污染源；监测站借助智能体快速生成环境质量报告，提升监测效率；企业通过智能体优化污染治理方案，降低治理成本。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955722" y="3149486"/>
            <a:ext cx="5325193" cy="2623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691721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779722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4"/>
          <p:cNvSpPr/>
          <p:nvPr/>
        </p:nvSpPr>
        <p:spPr>
          <a:xfrm>
            <a:off x="867722" y="6072610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5"/>
          <p:cNvSpPr/>
          <p:nvPr/>
        </p:nvSpPr>
        <p:spPr>
          <a:xfrm>
            <a:off x="955723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Shape 6"/>
          <p:cNvSpPr/>
          <p:nvPr/>
        </p:nvSpPr>
        <p:spPr>
          <a:xfrm>
            <a:off x="1043723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1" name="Shape 7"/>
          <p:cNvSpPr/>
          <p:nvPr/>
        </p:nvSpPr>
        <p:spPr>
          <a:xfrm flipH="1">
            <a:off x="11451321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8"/>
          <p:cNvSpPr/>
          <p:nvPr/>
        </p:nvSpPr>
        <p:spPr>
          <a:xfrm>
            <a:off x="11451321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 flipH="1">
            <a:off x="11319983" y="673749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11319983" y="673749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 flipH="1">
            <a:off x="11192132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2"/>
          <p:cNvSpPr/>
          <p:nvPr/>
        </p:nvSpPr>
        <p:spPr>
          <a:xfrm>
            <a:off x="11192132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 flipH="1">
            <a:off x="11061118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8" name="Text 14"/>
          <p:cNvSpPr/>
          <p:nvPr/>
        </p:nvSpPr>
        <p:spPr>
          <a:xfrm>
            <a:off x="11061118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20" name="Text 16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7"/>
          <p:cNvSpPr/>
          <p:nvPr/>
        </p:nvSpPr>
        <p:spPr>
          <a:xfrm rot="13500000">
            <a:off x="664287" y="2809955"/>
            <a:ext cx="224914" cy="224914"/>
          </a:xfrm>
          <a:prstGeom prst="rtTriangle">
            <a:avLst/>
          </a:prstGeom>
          <a:gradFill rotWithShape="1" flip="none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22" name="Text 18"/>
          <p:cNvSpPr/>
          <p:nvPr/>
        </p:nvSpPr>
        <p:spPr>
          <a:xfrm rot="13500000">
            <a:off x="664287" y="2809955"/>
            <a:ext cx="224914" cy="224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Text 19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典型用户案例</a:t>
            </a:r>
            <a:endParaRPr lang="en-US" sz="1600" dirty="0"/>
          </a:p>
        </p:txBody>
      </p:sp>
      <p:pic>
        <p:nvPicPr>
          <p:cNvPr id="24" name="Image 2" descr="https://kimi-img.moonshot.cn/pub/slides/slides_tmpl/image/25-06-01-00:38:48-d0tj16475iks2gau4vi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6-d0tj15k75iks2gau4vi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43724" y="4244563"/>
            <a:ext cx="4790148" cy="1195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gradFill rotWithShape="0" flip="none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析依赖人工，耗时长、效率低，数据处理易出错；智能体分析实现自动化，秒级响应，精准高效，大幅提升环保工作效率与质量。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955723" y="4612595"/>
            <a:ext cx="10573393" cy="2623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91721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779722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867722" y="6072610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955723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1043723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10" name="Image 1" descr="https://kimi-img.moonshot.cn/pub/slides/slides_tmpl/image/25-06-01-00:38:55-d0tj17s75iks2gau4vkg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-8233" y="-13177"/>
            <a:ext cx="12294842" cy="3624417"/>
          </a:xfrm>
          <a:prstGeom prst="rect">
            <a:avLst/>
          </a:prstGeom>
        </p:spPr>
      </p:pic>
      <p:pic>
        <p:nvPicPr>
          <p:cNvPr id="11" name="Image 2" descr="https://kimi-img.moonshot.cn/pub/slides/slides_tmpl/image/25-06-01-00:38:49-d0tj16c75iks2gau4vj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33" y="-32663"/>
            <a:ext cx="14504728" cy="3981399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 flipH="1">
            <a:off x="11451321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8"/>
          <p:cNvSpPr/>
          <p:nvPr/>
        </p:nvSpPr>
        <p:spPr>
          <a:xfrm>
            <a:off x="11451321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 flipH="1">
            <a:off x="11319983" y="673749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5" name="Text 10"/>
          <p:cNvSpPr/>
          <p:nvPr/>
        </p:nvSpPr>
        <p:spPr>
          <a:xfrm>
            <a:off x="11319983" y="673749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1"/>
          <p:cNvSpPr/>
          <p:nvPr/>
        </p:nvSpPr>
        <p:spPr>
          <a:xfrm flipH="1">
            <a:off x="11192132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2"/>
          <p:cNvSpPr/>
          <p:nvPr/>
        </p:nvSpPr>
        <p:spPr>
          <a:xfrm>
            <a:off x="11192132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3"/>
          <p:cNvSpPr/>
          <p:nvPr/>
        </p:nvSpPr>
        <p:spPr>
          <a:xfrm flipH="1">
            <a:off x="11061118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9" name="Text 14"/>
          <p:cNvSpPr/>
          <p:nvPr/>
        </p:nvSpPr>
        <p:spPr>
          <a:xfrm>
            <a:off x="11061118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5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21" name="Text 16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Shape 17"/>
          <p:cNvSpPr/>
          <p:nvPr/>
        </p:nvSpPr>
        <p:spPr>
          <a:xfrm rot="13500000">
            <a:off x="664288" y="4273064"/>
            <a:ext cx="224914" cy="224914"/>
          </a:xfrm>
          <a:prstGeom prst="rtTriangle">
            <a:avLst/>
          </a:prstGeom>
          <a:gradFill rotWithShape="1" flip="none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23" name="Text 18"/>
          <p:cNvSpPr/>
          <p:nvPr/>
        </p:nvSpPr>
        <p:spPr>
          <a:xfrm rot="13500000">
            <a:off x="664288" y="4273064"/>
            <a:ext cx="224914" cy="224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4" name="Text 19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效能对比</a:t>
            </a:r>
            <a:endParaRPr lang="en-US" sz="1600" dirty="0"/>
          </a:p>
        </p:txBody>
      </p:sp>
      <p:pic>
        <p:nvPicPr>
          <p:cNvPr id="25" name="Image 3" descr="https://kimi-img.moonshot.cn/pub/slides/slides_tmpl/image/25-06-01-00:38:48-d0tj16475iks2gau4vi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0-d0tj14475iks2gau4vh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2569" y="2905299"/>
            <a:ext cx="6904069" cy="11519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90000"/>
              </a:lnSpc>
              <a:buNone/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591738" y="2026977"/>
            <a:ext cx="6904069" cy="11519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90000"/>
              </a:lnSpc>
              <a:buNone/>
            </a:pPr>
            <a:r>
              <a:rPr lang="en-US" sz="6000" b="1" dirty="0">
                <a:gradFill rotWithShape="0" flip="none">
                  <a:gsLst>
                    <a:gs pos="10000">
                      <a:srgbClr val="30B0FE">
                        <a:alpha val="76000"/>
                      </a:srgbClr>
                    </a:gs>
                    <a:gs pos="56000">
                      <a:srgbClr val="5684E9"/>
                    </a:gs>
                    <a:gs pos="100000">
                      <a:srgbClr val="014BB5"/>
                    </a:gs>
                  </a:gsLst>
                  <a:lin ang="2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Thank</a:t>
            </a:r>
            <a:pPr algn="l" indent="0" marL="0">
              <a:lnSpc>
                <a:spcPct val="90000"/>
              </a:lnSpc>
              <a:buNone/>
            </a:pPr>
            <a:r>
              <a:rPr lang="en-US" sz="6000" b="1" dirty="0">
                <a:gradFill rotWithShape="0" flip="none">
                  <a:gsLst>
                    <a:gs pos="10000">
                      <a:srgbClr val="30B0FE">
                        <a:alpha val="76000"/>
                      </a:srgbClr>
                    </a:gs>
                    <a:gs pos="56000">
                      <a:srgbClr val="5684E9"/>
                    </a:gs>
                    <a:gs pos="100000">
                      <a:srgbClr val="014BB5"/>
                    </a:gs>
                  </a:gsLst>
                  <a:lin ang="2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pPr algn="l" indent="0" marL="0">
              <a:lnSpc>
                <a:spcPct val="90000"/>
              </a:lnSpc>
              <a:buNone/>
            </a:pPr>
            <a:r>
              <a:rPr lang="en-US" sz="6000" b="1" dirty="0">
                <a:gradFill rotWithShape="0" flip="none">
                  <a:gsLst>
                    <a:gs pos="10000">
                      <a:srgbClr val="30B0FE">
                        <a:alpha val="76000"/>
                      </a:srgbClr>
                    </a:gs>
                    <a:gs pos="56000">
                      <a:srgbClr val="5684E9"/>
                    </a:gs>
                    <a:gs pos="100000">
                      <a:srgbClr val="014BB5"/>
                    </a:gs>
                  </a:gsLst>
                  <a:lin ang="2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you.</a:t>
            </a:r>
            <a:endParaRPr lang="en-US" sz="1600" dirty="0"/>
          </a:p>
        </p:txBody>
      </p:sp>
      <p:pic>
        <p:nvPicPr>
          <p:cNvPr id="18" name="Image 1" descr="https://kimi-img.moonshot.cn/pub/slides/slides_tmpl/image/25-06-01-00:38:30-d0tj11k75iks2gau4ve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65" y="4499273"/>
            <a:ext cx="1714500" cy="457200"/>
          </a:xfrm>
          <a:prstGeom prst="rect">
            <a:avLst/>
          </a:prstGeom>
        </p:spPr>
      </p:pic>
      <p:pic>
        <p:nvPicPr>
          <p:cNvPr id="19" name="Image 2" descr="https://kimi-img.moonshot.cn/pub/slides/slides_tmpl/image/25-06-01-00:38:30-d0tj11k75iks2gau4ve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608" y="4499273"/>
            <a:ext cx="1714500" cy="457200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714734" y="4560846"/>
            <a:ext cx="1633331" cy="5163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汇报人：李坤笑</a:t>
            </a:r>
            <a:endParaRPr lang="en-US" sz="1600" dirty="0"/>
          </a:p>
        </p:txBody>
      </p:sp>
      <p:sp>
        <p:nvSpPr>
          <p:cNvPr id="21" name="Text 16"/>
          <p:cNvSpPr/>
          <p:nvPr/>
        </p:nvSpPr>
        <p:spPr>
          <a:xfrm>
            <a:off x="2476575" y="4560846"/>
            <a:ext cx="1644080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时间：2025.08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0-d0tj14475iks2gau4vh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9359" y="3709831"/>
            <a:ext cx="3832016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Dify平台介绍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7" name="Image 1" descr="https://kimi-img.moonshot.cn/pub/slides/slides_tmpl/image/25-06-01-00:38:40-d0tj14475iks2gau4vg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13800" dirty="0">
                <a:gradFill rotWithShape="0" flip="none">
                  <a:gsLst>
                    <a:gs pos="28000">
                      <a:srgbClr val="FFFFFF">
                        <a:alpha val="61000"/>
                      </a:srgbClr>
                    </a:gs>
                    <a:gs pos="78000">
                      <a:srgbClr val="FFFFFF"/>
                    </a:gs>
                  </a:gsLst>
                  <a:path path="circle">
                    <a:fillToRect r="100000" b="100000"/>
                  </a:path>
                  <a:tileRect t="-100000" l="-100000"/>
                </a:gradFill>
                <a:latin typeface="PingFang SC Medium" pitchFamily="34" charset="0"/>
                <a:ea typeface="PingFang SC Medium" pitchFamily="34" charset="-122"/>
                <a:cs typeface="PingFang SC Medium" pitchFamily="34" charset="-120"/>
              </a:rPr>
              <a:t>01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6-d0tj15k75iks2gau4vi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8" y="-1"/>
            <a:ext cx="12195178" cy="686641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55895" y="1926101"/>
            <a:ext cx="3330404" cy="3740838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5895" y="1926101"/>
            <a:ext cx="3330404" cy="37408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957274" y="2627414"/>
            <a:ext cx="2746185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800" b="1" dirty="0">
                <a:gradFill rotWithShape="0" flip="none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平台定位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1539437" y="2006723"/>
            <a:ext cx="1473726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539437" y="2006723"/>
            <a:ext cx="1473726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01687" y="3189622"/>
            <a:ext cx="3057361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Dify平台是专为行业打造的可视化AI应用开发平台，致力于助力用户快速构建专属智能体，其开源架构设计赋予了强大的企业级部署能力，无论是中小团队还是大型企业都能灵活运用。</a:t>
            </a:r>
            <a:endParaRPr lang="en-US" sz="1600" dirty="0"/>
          </a:p>
        </p:txBody>
      </p:sp>
      <p:pic>
        <p:nvPicPr>
          <p:cNvPr id="17" name="Image 1" descr="https://kimi-img.moonshot.cn/pub/slides/slides_tmpl/image/25-06-01-00:39:56-d0tj1n475iks2gau504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88" y="5592002"/>
            <a:ext cx="11036320" cy="1264578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4331783" y="1926101"/>
            <a:ext cx="3330404" cy="3740838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4331783" y="1926101"/>
            <a:ext cx="3330404" cy="37408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4633162" y="2627414"/>
            <a:ext cx="2746185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800" b="1" dirty="0">
                <a:gradFill rotWithShape="0" flip="none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适用场景</a:t>
            </a:r>
            <a:endParaRPr lang="en-US" sz="1600" dirty="0"/>
          </a:p>
        </p:txBody>
      </p:sp>
      <p:sp>
        <p:nvSpPr>
          <p:cNvPr id="21" name="Shape 17"/>
          <p:cNvSpPr/>
          <p:nvPr/>
        </p:nvSpPr>
        <p:spPr>
          <a:xfrm>
            <a:off x="5468380" y="2006723"/>
            <a:ext cx="997955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2" name="Text 18"/>
          <p:cNvSpPr/>
          <p:nvPr/>
        </p:nvSpPr>
        <p:spPr>
          <a:xfrm>
            <a:off x="5468380" y="2006723"/>
            <a:ext cx="997955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3" name="Text 19"/>
          <p:cNvSpPr/>
          <p:nvPr/>
        </p:nvSpPr>
        <p:spPr>
          <a:xfrm>
            <a:off x="4477575" y="3189622"/>
            <a:ext cx="3057361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在环保领域，Dify平台可助力构建智能体，精准处理各类环境数据，从污染监测到生态评估，为环保工作者提供高效的数据分析工具，提升工作效率，推动环保事业智能化发展。</a:t>
            </a:r>
            <a:endParaRPr lang="en-US" sz="1600" dirty="0"/>
          </a:p>
        </p:txBody>
      </p:sp>
      <p:sp>
        <p:nvSpPr>
          <p:cNvPr id="24" name="Shape 20"/>
          <p:cNvSpPr/>
          <p:nvPr/>
        </p:nvSpPr>
        <p:spPr>
          <a:xfrm>
            <a:off x="8007671" y="1926101"/>
            <a:ext cx="3330404" cy="3740838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</p:sp>
      <p:sp>
        <p:nvSpPr>
          <p:cNvPr id="25" name="Text 21"/>
          <p:cNvSpPr/>
          <p:nvPr/>
        </p:nvSpPr>
        <p:spPr>
          <a:xfrm>
            <a:off x="8007671" y="1926101"/>
            <a:ext cx="3330404" cy="374083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Text 22"/>
          <p:cNvSpPr/>
          <p:nvPr/>
        </p:nvSpPr>
        <p:spPr>
          <a:xfrm>
            <a:off x="8309050" y="2627414"/>
            <a:ext cx="2746185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800" b="1" dirty="0">
                <a:gradFill rotWithShape="0" flip="none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用户群体</a:t>
            </a:r>
            <a:endParaRPr lang="en-US" sz="1600" dirty="0"/>
          </a:p>
        </p:txBody>
      </p:sp>
      <p:sp>
        <p:nvSpPr>
          <p:cNvPr id="27" name="Shape 23"/>
          <p:cNvSpPr/>
          <p:nvPr/>
        </p:nvSpPr>
        <p:spPr>
          <a:xfrm>
            <a:off x="9144268" y="2006723"/>
            <a:ext cx="831960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8" name="Text 24"/>
          <p:cNvSpPr/>
          <p:nvPr/>
        </p:nvSpPr>
        <p:spPr>
          <a:xfrm>
            <a:off x="9144268" y="2006723"/>
            <a:ext cx="831960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9" name="Text 25"/>
          <p:cNvSpPr/>
          <p:nvPr/>
        </p:nvSpPr>
        <p:spPr>
          <a:xfrm>
            <a:off x="8153463" y="3189622"/>
            <a:ext cx="3057361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Dify平台面向环保局、监测站、环保企业等专业机构，为他们提供强大的数据分析能力，助力环保决策；同时，也适用于科研人员、高校师生等，助力环境研究与教学，促进环保知识传播与创新。</a:t>
            </a:r>
            <a:endParaRPr lang="en-US" sz="1600" dirty="0"/>
          </a:p>
        </p:txBody>
      </p:sp>
      <p:sp>
        <p:nvSpPr>
          <p:cNvPr id="30" name="Text 26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Dify平台概述</a:t>
            </a:r>
            <a:endParaRPr lang="en-US" sz="1600" dirty="0"/>
          </a:p>
        </p:txBody>
      </p:sp>
      <p:pic>
        <p:nvPicPr>
          <p:cNvPr id="31" name="Image 2" descr="https://kimi-img.moonshot.cn/pub/slides/slides_tmpl/image/25-06-01-00:38:48-d0tj16475iks2gau4vi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6-d0tj15k75iks2gau4vi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6-01-00:40:12-d0tj1r475iks2gau507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84" y="1724989"/>
            <a:ext cx="10819501" cy="4691524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0924640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1052814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105281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11183828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5"/>
          <p:cNvSpPr/>
          <p:nvPr/>
        </p:nvSpPr>
        <p:spPr>
          <a:xfrm>
            <a:off x="1118382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11314843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13" name="Text 9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1219226" y="2195800"/>
            <a:ext cx="4741301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LLM引擎层支持多模型接入，能灵活整合不同语言模型的优势，根据不同环保任务需求，选择最适合的模型组合，为智能体提供强大的语言理解和生成能力，确保对复杂环保问题的精准解析与高效反馈。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 rot="13500000">
            <a:off x="1208652" y="1871604"/>
            <a:ext cx="190478" cy="190478"/>
          </a:xfrm>
          <a:prstGeom prst="rtTriangle">
            <a:avLst/>
          </a:prstGeom>
          <a:gradFill rotWithShape="1" flip="none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16" name="Text 12"/>
          <p:cNvSpPr/>
          <p:nvPr/>
        </p:nvSpPr>
        <p:spPr>
          <a:xfrm rot="13500000">
            <a:off x="1208652" y="1871604"/>
            <a:ext cx="190478" cy="19047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1498834" y="4183927"/>
            <a:ext cx="3100070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dirty="0">
                <a:gradFill rotWithShape="0" flip="none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工作流引擎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1219226" y="4538407"/>
            <a:ext cx="4741291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工作流引擎实现可视化流程编排，用户无需复杂编程，通过图形化界面即可设计数据处理流程，从数据采集到分析再到报告生成，每个环节清晰可见，可随时调整优化，提升开发效率与流程透明度。</a:t>
            </a: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 rot="13500000">
            <a:off x="1208652" y="4214211"/>
            <a:ext cx="190478" cy="190478"/>
          </a:xfrm>
          <a:prstGeom prst="rtTriangle">
            <a:avLst/>
          </a:prstGeom>
          <a:gradFill rotWithShape="1" flip="none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20" name="Text 16"/>
          <p:cNvSpPr/>
          <p:nvPr/>
        </p:nvSpPr>
        <p:spPr>
          <a:xfrm rot="13500000">
            <a:off x="1208652" y="4214211"/>
            <a:ext cx="190478" cy="19047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6646566" y="1841320"/>
            <a:ext cx="3100070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dirty="0">
                <a:gradFill rotWithShape="0" flip="none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知识库系统</a:t>
            </a:r>
            <a:endParaRPr lang="en-US" sz="1600" dirty="0"/>
          </a:p>
        </p:txBody>
      </p:sp>
      <p:sp>
        <p:nvSpPr>
          <p:cNvPr id="22" name="Text 18"/>
          <p:cNvSpPr/>
          <p:nvPr/>
        </p:nvSpPr>
        <p:spPr>
          <a:xfrm>
            <a:off x="6366958" y="2195800"/>
            <a:ext cx="4741301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知识库系统深度整合环保领域知识，涵盖环境法规、污染治理技术、生态修复案例等，为智能体提供丰富的知识储备，使其在数据分析时能结合专业知识，给出更具针对性和权威性的建议与结论。</a:t>
            </a:r>
            <a:endParaRPr lang="en-US" sz="1600" dirty="0"/>
          </a:p>
        </p:txBody>
      </p:sp>
      <p:sp>
        <p:nvSpPr>
          <p:cNvPr id="23" name="Shape 19"/>
          <p:cNvSpPr/>
          <p:nvPr/>
        </p:nvSpPr>
        <p:spPr>
          <a:xfrm rot="13500000">
            <a:off x="6356384" y="1871604"/>
            <a:ext cx="190478" cy="190478"/>
          </a:xfrm>
          <a:prstGeom prst="rtTriangle">
            <a:avLst/>
          </a:prstGeom>
          <a:gradFill rotWithShape="1" flip="none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24" name="Text 20"/>
          <p:cNvSpPr/>
          <p:nvPr/>
        </p:nvSpPr>
        <p:spPr>
          <a:xfrm rot="13500000">
            <a:off x="6356384" y="1871604"/>
            <a:ext cx="190478" cy="19047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Text 21"/>
          <p:cNvSpPr/>
          <p:nvPr/>
        </p:nvSpPr>
        <p:spPr>
          <a:xfrm>
            <a:off x="6646566" y="4183927"/>
            <a:ext cx="3100070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dirty="0">
                <a:gradFill rotWithShape="0" flip="none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插件生态</a:t>
            </a:r>
            <a:endParaRPr lang="en-US" sz="1600" dirty="0"/>
          </a:p>
        </p:txBody>
      </p:sp>
      <p:sp>
        <p:nvSpPr>
          <p:cNvPr id="26" name="Text 22"/>
          <p:cNvSpPr/>
          <p:nvPr/>
        </p:nvSpPr>
        <p:spPr>
          <a:xfrm>
            <a:off x="6366958" y="4538407"/>
            <a:ext cx="4741291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插件生态支持数据库、API、工具扩展，可无缝对接各类环保数据库，实时获取监测数据；接入专业环保API，获取气象、地理等外部数据；扩展数据分析工具，满足复杂环境分析需求，提升智能体的实用性和扩展性。</a:t>
            </a:r>
            <a:endParaRPr lang="en-US" sz="1600" dirty="0"/>
          </a:p>
        </p:txBody>
      </p:sp>
      <p:sp>
        <p:nvSpPr>
          <p:cNvPr id="27" name="Shape 23"/>
          <p:cNvSpPr/>
          <p:nvPr/>
        </p:nvSpPr>
        <p:spPr>
          <a:xfrm rot="13500000">
            <a:off x="6356384" y="4214211"/>
            <a:ext cx="190478" cy="190478"/>
          </a:xfrm>
          <a:prstGeom prst="rtTriangle">
            <a:avLst/>
          </a:prstGeom>
          <a:gradFill rotWithShape="1" flip="none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28" name="Text 24"/>
          <p:cNvSpPr/>
          <p:nvPr/>
        </p:nvSpPr>
        <p:spPr>
          <a:xfrm rot="13500000">
            <a:off x="6356384" y="4214211"/>
            <a:ext cx="190478" cy="19047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Text 25"/>
          <p:cNvSpPr/>
          <p:nvPr/>
        </p:nvSpPr>
        <p:spPr>
          <a:xfrm>
            <a:off x="1498834" y="1854734"/>
            <a:ext cx="3100070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dirty="0">
                <a:gradFill rotWithShape="0" flip="none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LLM引擎层</a:t>
            </a:r>
            <a:endParaRPr lang="en-US" sz="1600" dirty="0"/>
          </a:p>
        </p:txBody>
      </p:sp>
      <p:sp>
        <p:nvSpPr>
          <p:cNvPr id="30" name="Text 26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核心技术架构</a:t>
            </a:r>
            <a:endParaRPr lang="en-US" sz="1600" dirty="0"/>
          </a:p>
        </p:txBody>
      </p:sp>
      <p:pic>
        <p:nvPicPr>
          <p:cNvPr id="31" name="Image 2" descr="https://kimi-img.moonshot.cn/pub/slides/slides_tmpl/image/25-06-01-00:38:48-d0tj16475iks2gau4vi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6-d0tj15k75iks2gau4vi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8" y="-1"/>
            <a:ext cx="12195178" cy="686641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6-01-00:39:59-d0tj1ns75iks2gau505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43" y="1581381"/>
            <a:ext cx="11608234" cy="2044392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2412629" y="1964286"/>
            <a:ext cx="5268832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gradFill rotWithShape="0" flip="none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自然语言处理定制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908357" y="2269553"/>
            <a:ext cx="935244" cy="591572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908357" y="2269553"/>
            <a:ext cx="935244" cy="591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2321345" y="2254650"/>
            <a:ext cx="7796220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对自然语言处理进行专业化定制，精准理解环保领域专业术语和复杂语义，无论是描述污染现象还是询问政策法规，都能准确识别意图，为用户提供流畅自然的交互体验，降低使用门槛。</a:t>
            </a:r>
            <a:endParaRPr lang="en-US" sz="1600" dirty="0"/>
          </a:p>
        </p:txBody>
      </p:sp>
      <p:pic>
        <p:nvPicPr>
          <p:cNvPr id="16" name="Image 2" descr="https://kimi-img.moonshot.cn/pub/slides/slides_tmpl/image/25-06-01-00:40:02-d0tj1ok75iks2gau505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99" y="3187946"/>
            <a:ext cx="11737700" cy="2062219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6258295" y="3537592"/>
            <a:ext cx="3663434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r" indent="0" marL="0">
              <a:lnSpc>
                <a:spcPct val="100000"/>
              </a:lnSpc>
              <a:buNone/>
            </a:pPr>
            <a:r>
              <a:rPr lang="en-US" sz="2000" b="1" dirty="0">
                <a:gradFill rotWithShape="0" flip="none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数据模型预训练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2147779" y="3827956"/>
            <a:ext cx="7796220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提供环保数据模型预训练支持，针对环境监测数据特点，如高维度、强关联性等，提前训练优化模型，使其在处理环保数据时具备更强的学习能力和分析精度，快速准确地挖掘数据价值。</a:t>
            </a: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>
            <a:off x="10419352" y="3889703"/>
            <a:ext cx="851694" cy="591572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0" name="Text 15"/>
          <p:cNvSpPr/>
          <p:nvPr/>
        </p:nvSpPr>
        <p:spPr>
          <a:xfrm>
            <a:off x="10419352" y="3889703"/>
            <a:ext cx="851694" cy="591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1" name="Shape 16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22" name="Text 17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3" name="Image 3" descr="https://kimi-img.moonshot.cn/pub/slides/slides_tmpl/image/25-06-01-00:39:59-d0tj1ns75iks2gau505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43" y="4745205"/>
            <a:ext cx="11608234" cy="2044392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2412629" y="5109822"/>
            <a:ext cx="5268832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gradFill rotWithShape="0" flip="none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多源数据融合</a:t>
            </a:r>
            <a:endParaRPr lang="en-US" sz="1600" dirty="0"/>
          </a:p>
        </p:txBody>
      </p:sp>
      <p:sp>
        <p:nvSpPr>
          <p:cNvPr id="25" name="Shape 19"/>
          <p:cNvSpPr/>
          <p:nvPr/>
        </p:nvSpPr>
        <p:spPr>
          <a:xfrm>
            <a:off x="919013" y="5440032"/>
            <a:ext cx="913931" cy="591572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6" name="Text 20"/>
          <p:cNvSpPr/>
          <p:nvPr/>
        </p:nvSpPr>
        <p:spPr>
          <a:xfrm>
            <a:off x="919013" y="5440032"/>
            <a:ext cx="913931" cy="591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7" name="Text 21"/>
          <p:cNvSpPr/>
          <p:nvPr/>
        </p:nvSpPr>
        <p:spPr>
          <a:xfrm>
            <a:off x="2321345" y="5400186"/>
            <a:ext cx="7796220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拥有多源数据融合处理能力，可整合卫星遥感、地面监测站、企业自报等多源数据，打破数据孤岛，实现全方位、多层次的环境数据监测与分析，为环境决策提供更全面准确的数据支持。</a:t>
            </a:r>
            <a:endParaRPr lang="en-US" sz="1600" dirty="0"/>
          </a:p>
        </p:txBody>
      </p:sp>
      <p:sp>
        <p:nvSpPr>
          <p:cNvPr id="28" name="Text 22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环保领域适配优势</a:t>
            </a:r>
            <a:endParaRPr lang="en-US" sz="1600" dirty="0"/>
          </a:p>
        </p:txBody>
      </p:sp>
      <p:pic>
        <p:nvPicPr>
          <p:cNvPr id="29" name="Image 4" descr="https://kimi-img.moonshot.cn/pub/slides/slides_tmpl/image/25-06-01-00:38:48-d0tj16475iks2gau4vi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0-d0tj14475iks2gau4vh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9359" y="3709831"/>
            <a:ext cx="3832016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智能体核心概念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7" name="Image 1" descr="https://kimi-img.moonshot.cn/pub/slides/slides_tmpl/image/25-06-01-00:38:40-d0tj14475iks2gau4vg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13800" dirty="0">
                <a:gradFill rotWithShape="0" flip="none">
                  <a:gsLst>
                    <a:gs pos="28000">
                      <a:srgbClr val="FFFFFF">
                        <a:alpha val="61000"/>
                      </a:srgbClr>
                    </a:gs>
                    <a:gs pos="78000">
                      <a:srgbClr val="FFFFFF"/>
                    </a:gs>
                  </a:gsLst>
                  <a:path path="circle">
                    <a:fillToRect r="100000" b="100000"/>
                  </a:path>
                  <a:tileRect t="-100000" l="-100000"/>
                </a:gradFill>
                <a:latin typeface="PingFang SC Medium" pitchFamily="34" charset="0"/>
                <a:ea typeface="PingFang SC Medium" pitchFamily="34" charset="-122"/>
                <a:cs typeface="PingFang SC Medium" pitchFamily="34" charset="-120"/>
              </a:rPr>
              <a:t>02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6-d0tj15k75iks2gau4vi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10" y="0"/>
            <a:ext cx="12218079" cy="687931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6-01-00:39:54-d0tj1mk75iks2gau500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10" y="2217961"/>
            <a:ext cx="15315171" cy="829824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2" descr="https://kimi-img.moonshot.cn/pub/slides/slides_tmpl/image/25-06-01-00:39:53-d0tj1mc75iks2gau500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785" y="2432913"/>
            <a:ext cx="1193800" cy="1193800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8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2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>
            <a:off x="2069138" y="2846751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4" name="Text 9"/>
          <p:cNvSpPr/>
          <p:nvPr/>
        </p:nvSpPr>
        <p:spPr>
          <a:xfrm>
            <a:off x="2069138" y="2846751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906167" y="3573655"/>
            <a:ext cx="3338973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dirty="0">
                <a:gradFill rotWithShape="0" flip="none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功能定位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824106" y="3974719"/>
            <a:ext cx="3090592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环保数据分析智能体是环保领域的专属AI助手，以自然语言交互为核心，能精准理解用户问题，快速提供专业数据分析结果，是环保决策支持系统的关键组件，助力科学决策。</a:t>
            </a:r>
            <a:endParaRPr lang="en-US" sz="1600" dirty="0"/>
          </a:p>
        </p:txBody>
      </p:sp>
      <p:pic>
        <p:nvPicPr>
          <p:cNvPr id="17" name="Image 3" descr="https://kimi-img.moonshot.cn/pub/slides/slides_tmpl/image/25-06-01-00:39:53-d0tj1mc75iks2gau500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113" y="1664817"/>
            <a:ext cx="1193800" cy="1193800"/>
          </a:xfrm>
          <a:prstGeom prst="rect">
            <a:avLst/>
          </a:prstGeom>
        </p:spPr>
      </p:pic>
      <p:pic>
        <p:nvPicPr>
          <p:cNvPr id="18" name="Image 4" descr="https://kimi-img.moonshot.cn/pub/slides/slides_tmpl/image/25-06-01-00:39:53-d0tj1mc75iks2gau500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9985" y="2451201"/>
            <a:ext cx="1193800" cy="1193800"/>
          </a:xfrm>
          <a:prstGeom prst="rect">
            <a:avLst/>
          </a:prstGeom>
        </p:spPr>
      </p:pic>
      <p:sp>
        <p:nvSpPr>
          <p:cNvPr id="19" name="Shape 12"/>
          <p:cNvSpPr/>
          <p:nvPr/>
        </p:nvSpPr>
        <p:spPr>
          <a:xfrm>
            <a:off x="5824743" y="2081751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0" name="Text 13"/>
          <p:cNvSpPr/>
          <p:nvPr/>
        </p:nvSpPr>
        <p:spPr>
          <a:xfrm>
            <a:off x="5824743" y="2081751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1" name="Shape 14"/>
          <p:cNvSpPr/>
          <p:nvPr/>
        </p:nvSpPr>
        <p:spPr>
          <a:xfrm>
            <a:off x="9372615" y="2869908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2" name="Text 15"/>
          <p:cNvSpPr/>
          <p:nvPr/>
        </p:nvSpPr>
        <p:spPr>
          <a:xfrm>
            <a:off x="9372615" y="2869908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3" name="Shape 16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sx="100000" sy="100000" kx="0" ky="0" algn="bl" rotWithShape="0" blurRad="145102" dist="50800" dir="2700000">
              <a:srgbClr val="517bda">
                <a:alpha val="76471"/>
              </a:srgbClr>
            </a:outerShdw>
          </a:effectLst>
        </p:spPr>
      </p:sp>
      <p:sp>
        <p:nvSpPr>
          <p:cNvPr id="24" name="Text 17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Text 18"/>
          <p:cNvSpPr/>
          <p:nvPr/>
        </p:nvSpPr>
        <p:spPr>
          <a:xfrm>
            <a:off x="4582055" y="2823847"/>
            <a:ext cx="3338973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dirty="0">
                <a:gradFill rotWithShape="0" flip="none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价值体现</a:t>
            </a:r>
            <a:endParaRPr lang="en-US" sz="1600" dirty="0"/>
          </a:p>
        </p:txBody>
      </p:sp>
      <p:sp>
        <p:nvSpPr>
          <p:cNvPr id="26" name="Text 19"/>
          <p:cNvSpPr/>
          <p:nvPr/>
        </p:nvSpPr>
        <p:spPr>
          <a:xfrm>
            <a:off x="4499994" y="3224911"/>
            <a:ext cx="3090592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智能体通过高效的数据分析，为环保工作者节省大量时间和精力，使其能更专注于复杂决策和创新研究；同时，精准的数据支持有助于提升环保决策的科学性和有效性，推动环保事业高质量发展。</a:t>
            </a:r>
            <a:endParaRPr lang="en-US" sz="1600" dirty="0"/>
          </a:p>
        </p:txBody>
      </p:sp>
      <p:sp>
        <p:nvSpPr>
          <p:cNvPr id="27" name="Text 20"/>
          <p:cNvSpPr/>
          <p:nvPr/>
        </p:nvSpPr>
        <p:spPr>
          <a:xfrm>
            <a:off x="8129927" y="3555367"/>
            <a:ext cx="3338973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dirty="0">
                <a:gradFill rotWithShape="0" flip="none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发展趋势</a:t>
            </a:r>
            <a:endParaRPr lang="en-US" sz="1600" dirty="0"/>
          </a:p>
        </p:txBody>
      </p:sp>
      <p:sp>
        <p:nvSpPr>
          <p:cNvPr id="28" name="Text 21"/>
          <p:cNvSpPr/>
          <p:nvPr/>
        </p:nvSpPr>
        <p:spPr>
          <a:xfrm>
            <a:off x="8047866" y="3956431"/>
            <a:ext cx="3090592" cy="16000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随着技术进步，智能体将不断升级，从简单的数据查询分析向深度预测推演、多模态交互等方向发展，未来将成为环保领域的智能大脑，引领环保行业智能化变革。</a:t>
            </a:r>
            <a:endParaRPr lang="en-US" sz="1600" dirty="0"/>
          </a:p>
        </p:txBody>
      </p:sp>
      <p:sp>
        <p:nvSpPr>
          <p:cNvPr id="29" name="Text 22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环保数据分析智能体定义</a:t>
            </a:r>
            <a:endParaRPr lang="en-US" sz="1600" dirty="0"/>
          </a:p>
        </p:txBody>
      </p:sp>
      <p:pic>
        <p:nvPicPr>
          <p:cNvPr id="30" name="Image 5" descr="https://kimi-img.moonshot.cn/pub/slides/slides_tmpl/image/25-06-01-00:38:48-d0tj16475iks2gau4vi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9:55-d0tj1ms75iks2gau502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8905" y="3530641"/>
            <a:ext cx="1219200" cy="11938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6-01-00:38:46-d0tj15k75iks2gau4vi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8" y="-1789"/>
            <a:ext cx="12195178" cy="686641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6-01-00:39:55-d0tj1ms75iks2gau503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029" y="3352309"/>
            <a:ext cx="9345841" cy="1475659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8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9" name="Image 3" descr="https://kimi-img.moonshot.cn/pub/slides/slides_tmpl/image/25-06-01-00:39:55-d0tj1ms75iks2gau503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41" y="1758451"/>
            <a:ext cx="9345841" cy="1475659"/>
          </a:xfrm>
          <a:prstGeom prst="rect">
            <a:avLst/>
          </a:prstGeom>
        </p:spPr>
      </p:pic>
      <p:pic>
        <p:nvPicPr>
          <p:cNvPr id="10" name="Image 4" descr="https://kimi-img.moonshot.cn/pub/slides/slides_tmpl/image/25-06-01-00:39:55-d0tj1ms75iks2gau503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053" y="4953211"/>
            <a:ext cx="9345841" cy="1475659"/>
          </a:xfrm>
          <a:prstGeom prst="rect">
            <a:avLst/>
          </a:prstGeom>
        </p:spPr>
      </p:pic>
      <p:sp>
        <p:nvSpPr>
          <p:cNvPr id="11" name="Shape 4"/>
          <p:cNvSpPr/>
          <p:nvPr/>
        </p:nvSpPr>
        <p:spPr>
          <a:xfrm>
            <a:off x="3071468" y="5410561"/>
            <a:ext cx="637958" cy="637956"/>
          </a:xfrm>
          <a:prstGeom prst="ellipse">
            <a:avLst/>
          </a:prstGeom>
          <a:gradFill rotWithShape="1" flip="none">
            <a:gsLst>
              <a:gs pos="10000">
                <a:srgbClr val="30B0FE">
                  <a:alpha val="76000"/>
                </a:srgbClr>
              </a:gs>
              <a:gs pos="56000">
                <a:srgbClr val="5684E9"/>
              </a:gs>
              <a:gs pos="100000">
                <a:srgbClr val="014BB5"/>
              </a:gs>
            </a:gsLst>
            <a:lin ang="2700000" scaled="1"/>
          </a:gradFill>
          <a:ln/>
          <a:effectLst>
            <a:outerShdw sx="100000" sy="100000" kx="0" ky="0" algn="bl" rotWithShape="0" blurRad="290837" dist="50607" dir="2700000">
              <a:srgbClr val="5684e9">
                <a:alpha val="96078"/>
              </a:srgbClr>
            </a:outerShdw>
          </a:effectLst>
        </p:spPr>
      </p:sp>
      <p:sp>
        <p:nvSpPr>
          <p:cNvPr id="12" name="Text 5"/>
          <p:cNvSpPr/>
          <p:nvPr/>
        </p:nvSpPr>
        <p:spPr>
          <a:xfrm>
            <a:off x="3071468" y="5410561"/>
            <a:ext cx="637958" cy="6379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6"/>
          <p:cNvSpPr/>
          <p:nvPr/>
        </p:nvSpPr>
        <p:spPr>
          <a:xfrm>
            <a:off x="797767" y="2160937"/>
            <a:ext cx="637958" cy="637956"/>
          </a:xfrm>
          <a:prstGeom prst="ellipse">
            <a:avLst/>
          </a:prstGeom>
          <a:gradFill rotWithShape="1" flip="none">
            <a:gsLst>
              <a:gs pos="10000">
                <a:srgbClr val="30B0FE">
                  <a:alpha val="76000"/>
                </a:srgbClr>
              </a:gs>
              <a:gs pos="56000">
                <a:srgbClr val="5684E9"/>
              </a:gs>
              <a:gs pos="100000">
                <a:srgbClr val="014BB5"/>
              </a:gs>
            </a:gsLst>
            <a:lin ang="2700000" scaled="1"/>
          </a:gradFill>
          <a:ln/>
          <a:effectLst>
            <a:outerShdw sx="100000" sy="100000" kx="0" ky="0" algn="bl" rotWithShape="0" blurRad="290837" dist="50607" dir="2700000">
              <a:srgbClr val="5684e9">
                <a:alpha val="96078"/>
              </a:srgbClr>
            </a:outerShdw>
          </a:effectLst>
        </p:spPr>
      </p:sp>
      <p:sp>
        <p:nvSpPr>
          <p:cNvPr id="14" name="Text 7"/>
          <p:cNvSpPr/>
          <p:nvPr/>
        </p:nvSpPr>
        <p:spPr>
          <a:xfrm>
            <a:off x="797767" y="2160937"/>
            <a:ext cx="637958" cy="6379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8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9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0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8" name="Text 11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Text 12"/>
          <p:cNvSpPr/>
          <p:nvPr/>
        </p:nvSpPr>
        <p:spPr>
          <a:xfrm>
            <a:off x="1599543" y="1897632"/>
            <a:ext cx="5268832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gradFill rotWithShape="0" flip="none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技术流程</a:t>
            </a:r>
            <a:endParaRPr lang="en-US" sz="1600" dirty="0"/>
          </a:p>
        </p:txBody>
      </p:sp>
      <p:sp>
        <p:nvSpPr>
          <p:cNvPr id="20" name="Text 13"/>
          <p:cNvSpPr/>
          <p:nvPr/>
        </p:nvSpPr>
        <p:spPr>
          <a:xfrm>
            <a:off x="1508259" y="2174549"/>
            <a:ext cx="779622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提出自然语言查询，智能体通过SQL转换引擎将查询转化为数据库可执行语句，借助数据库查询插件获取数据，经数据分析引擎处理后，由可视化生成模块呈现结果，并通过报告生成系统输出报告，整个流程高效协同。</a:t>
            </a:r>
            <a:endParaRPr lang="en-US" sz="1600" dirty="0"/>
          </a:p>
        </p:txBody>
      </p:sp>
      <p:sp>
        <p:nvSpPr>
          <p:cNvPr id="21" name="Shape 14"/>
          <p:cNvSpPr/>
          <p:nvPr/>
        </p:nvSpPr>
        <p:spPr>
          <a:xfrm>
            <a:off x="784199" y="2334190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2" name="Text 15"/>
          <p:cNvSpPr/>
          <p:nvPr/>
        </p:nvSpPr>
        <p:spPr>
          <a:xfrm>
            <a:off x="784199" y="2334190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3" name="Text 16"/>
          <p:cNvSpPr/>
          <p:nvPr/>
        </p:nvSpPr>
        <p:spPr>
          <a:xfrm>
            <a:off x="2552033" y="3469994"/>
            <a:ext cx="4868492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gradFill rotWithShape="0" flip="none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关键技术</a:t>
            </a:r>
            <a:endParaRPr lang="en-US" sz="1600" dirty="0"/>
          </a:p>
        </p:txBody>
      </p:sp>
      <p:sp>
        <p:nvSpPr>
          <p:cNvPr id="24" name="Text 17"/>
          <p:cNvSpPr/>
          <p:nvPr/>
        </p:nvSpPr>
        <p:spPr>
          <a:xfrm>
            <a:off x="2460749" y="3746911"/>
            <a:ext cx="779622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核心技术包括先进的自然语言处理算法，精准解析用户意图；强大的SQL转换与优化技术，确保数据查询高效准确；以及智能的数据分析与可视化技术，直观呈现复杂数据，为用户提供全方位的数据分析服务。</a:t>
            </a:r>
            <a:endParaRPr lang="en-US" sz="1600" dirty="0"/>
          </a:p>
        </p:txBody>
      </p:sp>
      <p:sp>
        <p:nvSpPr>
          <p:cNvPr id="25" name="Shape 18"/>
          <p:cNvSpPr/>
          <p:nvPr/>
        </p:nvSpPr>
        <p:spPr>
          <a:xfrm>
            <a:off x="1738632" y="3754795"/>
            <a:ext cx="637958" cy="637956"/>
          </a:xfrm>
          <a:prstGeom prst="ellipse">
            <a:avLst/>
          </a:prstGeom>
          <a:gradFill rotWithShape="1" flip="none">
            <a:gsLst>
              <a:gs pos="10000">
                <a:srgbClr val="30B0FE">
                  <a:alpha val="76000"/>
                </a:srgbClr>
              </a:gs>
              <a:gs pos="56000">
                <a:srgbClr val="5684E9"/>
              </a:gs>
              <a:gs pos="100000">
                <a:srgbClr val="014BB5"/>
              </a:gs>
            </a:gsLst>
            <a:lin ang="2700000" scaled="1"/>
          </a:gradFill>
          <a:ln/>
          <a:effectLst>
            <a:outerShdw sx="100000" sy="100000" kx="0" ky="0" algn="bl" rotWithShape="0" blurRad="290837" dist="50607" dir="2700000">
              <a:srgbClr val="5684e9">
                <a:alpha val="96078"/>
              </a:srgbClr>
            </a:outerShdw>
          </a:effectLst>
        </p:spPr>
      </p:sp>
      <p:sp>
        <p:nvSpPr>
          <p:cNvPr id="26" name="Text 19"/>
          <p:cNvSpPr/>
          <p:nvPr/>
        </p:nvSpPr>
        <p:spPr>
          <a:xfrm>
            <a:off x="1738632" y="3754795"/>
            <a:ext cx="637958" cy="6379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20"/>
          <p:cNvSpPr/>
          <p:nvPr/>
        </p:nvSpPr>
        <p:spPr>
          <a:xfrm>
            <a:off x="1725064" y="3918275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8" name="Text 21"/>
          <p:cNvSpPr/>
          <p:nvPr/>
        </p:nvSpPr>
        <p:spPr>
          <a:xfrm>
            <a:off x="1725064" y="3918275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9" name="Text 22"/>
          <p:cNvSpPr/>
          <p:nvPr/>
        </p:nvSpPr>
        <p:spPr>
          <a:xfrm>
            <a:off x="3882681" y="5122551"/>
            <a:ext cx="4563692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gradFill rotWithShape="0" flip="none">
                  <a:gsLst>
                    <a:gs pos="10000">
                      <a:srgbClr val="30B0FE">
                        <a:alpha val="76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技术优势</a:t>
            </a:r>
            <a:endParaRPr lang="en-US" sz="1600" dirty="0"/>
          </a:p>
        </p:txBody>
      </p:sp>
      <p:sp>
        <p:nvSpPr>
          <p:cNvPr id="30" name="Text 23"/>
          <p:cNvSpPr/>
          <p:nvPr/>
        </p:nvSpPr>
        <p:spPr>
          <a:xfrm>
            <a:off x="3791397" y="5399467"/>
            <a:ext cx="7720665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相比传统数据分析方法，智能体具有更高的效率和准确性，能实时响应用户查询，快速处理海量数据；同时，其自学习能力使其能不断优化分析模型，适应环境数据变化，为用户提供更优质的服务。</a:t>
            </a:r>
            <a:endParaRPr lang="en-US" sz="1600" dirty="0"/>
          </a:p>
        </p:txBody>
      </p:sp>
      <p:sp>
        <p:nvSpPr>
          <p:cNvPr id="31" name="Shape 24"/>
          <p:cNvSpPr/>
          <p:nvPr/>
        </p:nvSpPr>
        <p:spPr>
          <a:xfrm>
            <a:off x="3057900" y="5570832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2" name="Text 25"/>
          <p:cNvSpPr/>
          <p:nvPr/>
        </p:nvSpPr>
        <p:spPr>
          <a:xfrm>
            <a:off x="3057900" y="5570832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3" name="Text 26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技术实现原理</a:t>
            </a:r>
            <a:endParaRPr lang="en-US" sz="1600" dirty="0"/>
          </a:p>
        </p:txBody>
      </p:sp>
      <p:pic>
        <p:nvPicPr>
          <p:cNvPr id="34" name="Image 5" descr="https://kimi-img.moonshot.cn/pub/slides/slides_tmpl/image/25-06-01-00:38:48-d0tj16475iks2gau4vi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2025-07-30T06:43:25Z</dcterms:created>
  <dcterms:modified xsi:type="dcterms:W3CDTF">2025-07-30T06:43:25Z</dcterms:modified>
</cp:coreProperties>
</file>